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62" r:id="rId6"/>
    <p:sldId id="260" r:id="rId7"/>
    <p:sldId id="259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123"/>
    <a:srgbClr val="FD5F6E"/>
    <a:srgbClr val="FFE7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70959-1372-4F77-9C93-D48BCFFBD675}" type="datetimeFigureOut">
              <a:rPr lang="pl-PL" smtClean="0"/>
              <a:pPr/>
              <a:t>2013-05-23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8EC8D-E105-4954-BAE5-3589575FB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8EC8D-E105-4954-BAE5-3589575FB81A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8EC8D-E105-4954-BAE5-3589575FB81A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236F6E8-8EDF-47B9-B78D-EDB6A11C32AC}" type="datetimeFigureOut">
              <a:rPr lang="pl-PL" smtClean="0"/>
              <a:pPr/>
              <a:t>2013-05-23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E466AB-7766-40F1-9683-70BE911396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F6E8-8EDF-47B9-B78D-EDB6A11C32AC}" type="datetimeFigureOut">
              <a:rPr lang="pl-PL" smtClean="0"/>
              <a:pPr/>
              <a:t>2013-05-23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66AB-7766-40F1-9683-70BE911396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236F6E8-8EDF-47B9-B78D-EDB6A11C32AC}" type="datetimeFigureOut">
              <a:rPr lang="pl-PL" smtClean="0"/>
              <a:pPr/>
              <a:t>2013-05-23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6E466AB-7766-40F1-9683-70BE911396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F6E8-8EDF-47B9-B78D-EDB6A11C32AC}" type="datetimeFigureOut">
              <a:rPr lang="pl-PL" smtClean="0"/>
              <a:pPr/>
              <a:t>2013-05-23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E466AB-7766-40F1-9683-70BE9113969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F6E8-8EDF-47B9-B78D-EDB6A11C32AC}" type="datetimeFigureOut">
              <a:rPr lang="pl-PL" smtClean="0"/>
              <a:pPr/>
              <a:t>2013-05-23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6E466AB-7766-40F1-9683-70BE9113969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36F6E8-8EDF-47B9-B78D-EDB6A11C32AC}" type="datetimeFigureOut">
              <a:rPr lang="pl-PL" smtClean="0"/>
              <a:pPr/>
              <a:t>2013-05-23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E466AB-7766-40F1-9683-70BE9113969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36F6E8-8EDF-47B9-B78D-EDB6A11C32AC}" type="datetimeFigureOut">
              <a:rPr lang="pl-PL" smtClean="0"/>
              <a:pPr/>
              <a:t>2013-05-23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E466AB-7766-40F1-9683-70BE9113969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F6E8-8EDF-47B9-B78D-EDB6A11C32AC}" type="datetimeFigureOut">
              <a:rPr lang="pl-PL" smtClean="0"/>
              <a:pPr/>
              <a:t>2013-05-23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E466AB-7766-40F1-9683-70BE911396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F6E8-8EDF-47B9-B78D-EDB6A11C32AC}" type="datetimeFigureOut">
              <a:rPr lang="pl-PL" smtClean="0"/>
              <a:pPr/>
              <a:t>2013-05-23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E466AB-7766-40F1-9683-70BE911396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F6E8-8EDF-47B9-B78D-EDB6A11C32AC}" type="datetimeFigureOut">
              <a:rPr lang="pl-PL" smtClean="0"/>
              <a:pPr/>
              <a:t>2013-05-23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E466AB-7766-40F1-9683-70BE9113969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236F6E8-8EDF-47B9-B78D-EDB6A11C32AC}" type="datetimeFigureOut">
              <a:rPr lang="pl-PL" smtClean="0"/>
              <a:pPr/>
              <a:t>2013-05-23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6E466AB-7766-40F1-9683-70BE9113969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36F6E8-8EDF-47B9-B78D-EDB6A11C32AC}" type="datetimeFigureOut">
              <a:rPr lang="pl-PL" smtClean="0"/>
              <a:pPr/>
              <a:t>2013-05-23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E466AB-7766-40F1-9683-70BE9113969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9752" y="3861048"/>
            <a:ext cx="6477000" cy="1828800"/>
          </a:xfrm>
        </p:spPr>
        <p:txBody>
          <a:bodyPr/>
          <a:lstStyle/>
          <a:p>
            <a:r>
              <a:rPr lang="pl-PL" dirty="0" smtClean="0"/>
              <a:t>Pakiety  ładunkowe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Marek  Stanisławski</a:t>
            </a:r>
            <a:endParaRPr lang="pl-PL" sz="2000" dirty="0"/>
          </a:p>
        </p:txBody>
      </p:sp>
      <p:pic>
        <p:nvPicPr>
          <p:cNvPr id="16386" name="Picture 2" descr="http://www.baumann.pl/wp-content/uploads/2011/03/W%C3%B3zek-boczny-z-tarcic%C4%85-56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1686"/>
            <a:ext cx="6264696" cy="3803567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6237312"/>
            <a:ext cx="21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Systemy  logistyczne </a:t>
            </a:r>
            <a:endParaRPr lang="pl-PL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Transport płyt izolacyjnych w pakiecie</a:t>
            </a:r>
            <a:endParaRPr lang="pl-PL" sz="3200" dirty="0"/>
          </a:p>
        </p:txBody>
      </p:sp>
      <p:pic>
        <p:nvPicPr>
          <p:cNvPr id="1026" name="Picture 2" descr="http://plyty-warstwowe.kingspan.pl/images/11828066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5760640" cy="429508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28083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 podnoszeniu </a:t>
            </a:r>
            <a:r>
              <a:rPr lang="pl-PL" dirty="0" smtClean="0"/>
              <a:t>żurawiem budowlanym pakietów z </a:t>
            </a:r>
            <a:r>
              <a:rPr lang="pl-PL" dirty="0" smtClean="0"/>
              <a:t>płytami izolacyjnymi </a:t>
            </a:r>
            <a:r>
              <a:rPr lang="pl-PL" dirty="0" smtClean="0"/>
              <a:t>o długości ponad 6 m, należy zastosować zawiesie belkowe wraz z pasami tekstylnymi. Pasy tekstylne mogą stykać się z pakietem jedynie poprzez przekładki. Kategorycznie zabrania się stosowania lin stalowych oraz łańcuchów do podnoszenia pakietów z płytami.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Zasady tworzenia pakietów na przykładzie rur z tworzywa sztucznego</a:t>
            </a:r>
            <a:endParaRPr lang="pl-PL" sz="32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9552" y="1772816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Rury RHDPE należy wiązać za pomocą taśm stalowych wg PN-73/H-92326 i listew drewnianych w pakiety o masie nie większej niż 50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kG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Wiązanie rur powinno być wykonywane przy końcach pakietów, a w przypadku rur o długości większej niż 6 m - w odstępach 2 m.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Pakiety rur powinny być chronione przed działaniem promieni słonecznych za pomocą czarnej folii. Do każdego pakietu powinna być przymocowana tabliczka zawierająca następujące dane: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nazwę i adres producenta rur,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oznaczenie wyrobu,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długość odcinków,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znak kontroli jakości,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datę produkcji.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9" name="Picture 5" descr="http://teltar.eu/pliki/zdjecia/r_rhdpe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19" y="3573016"/>
            <a:ext cx="456050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Picture 4" descr="MCj039640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388778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899592" y="1628800"/>
            <a:ext cx="6496464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Dziękuję za uwagę 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15816" y="260648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koniec</a:t>
            </a:r>
            <a:endParaRPr lang="pl-P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Pakiety  ładunkowe -definicja</a:t>
            </a:r>
            <a:endParaRPr lang="pl-PL" sz="3200" dirty="0"/>
          </a:p>
        </p:txBody>
      </p:sp>
      <p:sp>
        <p:nvSpPr>
          <p:cNvPr id="4" name="Prostokąt 3"/>
          <p:cNvSpPr/>
          <p:nvPr/>
        </p:nvSpPr>
        <p:spPr>
          <a:xfrm>
            <a:off x="611560" y="1628800"/>
            <a:ext cx="3600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Pakiety</a:t>
            </a:r>
            <a:r>
              <a:rPr lang="pl-PL" sz="2400" dirty="0" smtClean="0"/>
              <a:t> to jednostki ładunkowe złożone        co najmniej z dwóch sztuk tego samego rodzaju ładunku, zestawione bez użycia tradycyjnej palety lub kontenera w sposób zapewniający trwałość jej formy i masy.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15362" name="Picture 2" descr="http://www.widlaki.mamat.pl/images/stories/obrazki/ladunkoznawstwo/pakietowe_jednos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7"/>
            <a:ext cx="3744416" cy="5073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Pakiety  ładunkowe – zastosowanie </a:t>
            </a:r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835696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1628800"/>
            <a:ext cx="71625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pakiety formuje się przede wszystkim: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 rury, pręty, belki, kształtowniki, dłużyce, stemple, tarcice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 </a:t>
            </a:r>
            <a:r>
              <a:rPr lang="pl-PL" dirty="0" smtClean="0"/>
              <a:t>arkusze: blachy, sklejki, szkła, płyt pilśniowych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 </a:t>
            </a:r>
            <a:r>
              <a:rPr lang="pl-PL" dirty="0" smtClean="0"/>
              <a:t>metalowe elementy konstrukcyjne np. ramy, kratownice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 drewniane elementy konstrukcyjne np. elementy więźby dachowej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 </a:t>
            </a:r>
            <a:r>
              <a:rPr lang="pl-PL" dirty="0" smtClean="0"/>
              <a:t>elementy armatury grzewczej, wentylacyjnej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 </a:t>
            </a:r>
            <a:r>
              <a:rPr lang="pl-PL" dirty="0" smtClean="0"/>
              <a:t>półfabrykaty betonowe, żelbetowe</a:t>
            </a:r>
          </a:p>
          <a:p>
            <a:endParaRPr lang="pl-PL" dirty="0"/>
          </a:p>
        </p:txBody>
      </p:sp>
      <p:pic>
        <p:nvPicPr>
          <p:cNvPr id="19466" name="Picture 10" descr="http://transtechnik.pl/images/Hubtexw%C3%B3zekwielokierunkow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840427" cy="2880320"/>
          </a:xfrm>
          <a:prstGeom prst="rect">
            <a:avLst/>
          </a:prstGeom>
          <a:noFill/>
        </p:spPr>
      </p:pic>
      <p:pic>
        <p:nvPicPr>
          <p:cNvPr id="19468" name="Picture 12" descr="http://www.hotfrog.pl/Uploads/PressReleases/W%C3%B3zki-boczne-Baumann-18149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399644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idlaki.mamat.pl/images/stories/obrazki/ladunkoznawstwo/pakietowe_jednostk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272" y="2420888"/>
            <a:ext cx="6552728" cy="42034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Pakiety  ładunkowe</a:t>
            </a:r>
            <a:endParaRPr lang="pl-PL" sz="3200" dirty="0"/>
          </a:p>
        </p:txBody>
      </p:sp>
      <p:sp>
        <p:nvSpPr>
          <p:cNvPr id="3" name="Prostokąt 2"/>
          <p:cNvSpPr/>
          <p:nvPr/>
        </p:nvSpPr>
        <p:spPr>
          <a:xfrm>
            <a:off x="611560" y="170080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Tworzone są w celu zmechanizowania przeładunku widłami wózka podnośnikowego lub haka suwnicy bądź żurawia.</a:t>
            </a:r>
            <a:endParaRPr lang="pl-PL" sz="2400" dirty="0"/>
          </a:p>
        </p:txBody>
      </p:sp>
      <p:pic>
        <p:nvPicPr>
          <p:cNvPr id="2052" name="Picture 4" descr="http://images02.olx.pl/ui/5/00/04/1271150730_87539604_4-WoZKI-WIDlOWE-TECHTRANScompl-Uzywane-wozki-boczne-czolowe-wielokierunkowe-4-drozne-Biznes-Przemysl-1271150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227017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Pakiety  ładunkowe – zastosowanie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/>
              <a:t>Podstawowe  środki formowania pakietów: </a:t>
            </a:r>
          </a:p>
          <a:p>
            <a:pPr>
              <a:buNone/>
            </a:pPr>
            <a:r>
              <a:rPr lang="pl-PL" dirty="0" smtClean="0"/>
              <a:t>Klamry:</a:t>
            </a:r>
          </a:p>
          <a:p>
            <a:r>
              <a:rPr lang="pl-PL" dirty="0" smtClean="0"/>
              <a:t>- Materiał: ceowniki stalowe wygięte w kształcie litery „U” </a:t>
            </a:r>
          </a:p>
          <a:p>
            <a:r>
              <a:rPr lang="pl-PL" dirty="0" smtClean="0"/>
              <a:t>- Stosowanie: minimum dwie klamry w odległości zależnej od długości ładunku </a:t>
            </a:r>
          </a:p>
          <a:p>
            <a:pPr>
              <a:buNone/>
            </a:pPr>
            <a:r>
              <a:rPr lang="pl-PL" dirty="0" smtClean="0"/>
              <a:t>Jarzma:</a:t>
            </a:r>
          </a:p>
          <a:p>
            <a:r>
              <a:rPr lang="pl-PL" dirty="0" smtClean="0"/>
              <a:t>-Materiał: konstrukcje stalowe, np. kształtownikowe, rurowe – teleskopowe</a:t>
            </a:r>
          </a:p>
          <a:p>
            <a:r>
              <a:rPr lang="pl-PL" dirty="0" smtClean="0"/>
              <a:t>-Stosowanie: minimum dwa jarzma w odległości </a:t>
            </a:r>
            <a:r>
              <a:rPr lang="pl-PL" dirty="0" smtClean="0"/>
              <a:t>zależnej </a:t>
            </a:r>
            <a:r>
              <a:rPr lang="pl-PL" dirty="0" smtClean="0"/>
              <a:t>od długości ładunku, pod ładunkiem pozostaje wejście dla wideł </a:t>
            </a:r>
          </a:p>
          <a:p>
            <a:pPr>
              <a:buNone/>
            </a:pPr>
            <a:r>
              <a:rPr lang="pl-PL" dirty="0" smtClean="0"/>
              <a:t>Pasy:</a:t>
            </a:r>
          </a:p>
          <a:p>
            <a:r>
              <a:rPr lang="pl-PL" dirty="0" smtClean="0"/>
              <a:t>-Materiał: taśma gumowa, parciana lub z tworzywa sztucznego </a:t>
            </a:r>
          </a:p>
          <a:p>
            <a:r>
              <a:rPr lang="pl-PL" dirty="0" smtClean="0"/>
              <a:t>-Stosowanie: wystarcza jeden pas </a:t>
            </a:r>
          </a:p>
          <a:p>
            <a:pPr>
              <a:buNone/>
            </a:pPr>
            <a:r>
              <a:rPr lang="pl-PL" dirty="0" smtClean="0"/>
              <a:t>Elementy dystansujące:</a:t>
            </a:r>
          </a:p>
          <a:p>
            <a:r>
              <a:rPr lang="pl-PL" dirty="0" smtClean="0"/>
              <a:t>-Materiał: np. tarcica </a:t>
            </a:r>
          </a:p>
          <a:p>
            <a:r>
              <a:rPr lang="pl-PL" dirty="0" smtClean="0"/>
              <a:t>-Stosowanie: umieszczane pomiędzy </a:t>
            </a:r>
            <a:r>
              <a:rPr lang="pl-PL" dirty="0" smtClean="0"/>
              <a:t>warstwami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   </a:t>
            </a:r>
            <a:r>
              <a:rPr lang="pl-PL" dirty="0" smtClean="0"/>
              <a:t> </a:t>
            </a:r>
            <a:r>
              <a:rPr lang="pl-PL" dirty="0" smtClean="0"/>
              <a:t>ładunku zabezpieczają i stabilizują ładunek oraz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     </a:t>
            </a:r>
            <a:r>
              <a:rPr lang="pl-PL" dirty="0" smtClean="0"/>
              <a:t>tworzą </a:t>
            </a:r>
            <a:r>
              <a:rPr lang="pl-PL" dirty="0" smtClean="0"/>
              <a:t>wejście dla wideł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3" descr="http://pl.all.biz/img/pl/catalog/15152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1" y="4437112"/>
            <a:ext cx="3017739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Pakiety  ładunkowe</a:t>
            </a:r>
            <a:endParaRPr lang="pl-PL" sz="3200" dirty="0"/>
          </a:p>
        </p:txBody>
      </p:sp>
      <p:sp>
        <p:nvSpPr>
          <p:cNvPr id="3" name="Prostokąt 2"/>
          <p:cNvSpPr/>
          <p:nvPr/>
        </p:nvSpPr>
        <p:spPr>
          <a:xfrm>
            <a:off x="467544" y="177281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Wymiary pakietu wynikają z charakteru pakietyzowanego ładunku                     oraz sposobu jego ułożenia w jednostkę pakietową.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Wybór wymiarów i masy pakietu powinien być dokonywany z uwzględnieniem poszczególnych ogniw łańcucha transportowego (ładowność i wymiary ładunkowe środków transportowych, udźwigi maszyn i urządzeń punktowych, wymiary otworów obiektów magazynowych, wymiary przestrzeni magazynowych)</a:t>
            </a:r>
            <a:endParaRPr lang="pl-PL" dirty="0"/>
          </a:p>
        </p:txBody>
      </p:sp>
      <p:pic>
        <p:nvPicPr>
          <p:cNvPr id="17409" name="Picture 1" descr="mtp-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05064"/>
            <a:ext cx="633707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899592" y="5380672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Jednostki ładunkowe paletowe i pakietowe </a:t>
            </a:r>
            <a:r>
              <a:rPr lang="pl-PL" dirty="0" smtClean="0"/>
              <a:t>                    a </a:t>
            </a:r>
            <a:r>
              <a:rPr lang="pl-PL" dirty="0"/>
              <a:t>kontener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Pakiety  ładunkowe</a:t>
            </a:r>
            <a:endParaRPr lang="pl-PL" sz="32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611560" y="1484784"/>
            <a:ext cx="777686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Masa pakietu powinna być dostosowanej do 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szeregu udźwigów urządzeń ładunkowych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zaś wymiary powinny mieścić się w obrysie kolejowej skrajni ładunkowej i dopuszczalnych wymiarach dla pojazdów drogowych oraz wykorzystujących racjonalnie powierzchnię i przestrzeń</a:t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środków przewozowych.</a:t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Typowe szeregi udźwigów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urządzeń ładunkowych:</a:t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630 kg, 800 kg, 1000 kg,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1250 kg, 1600 kg, 2000 kg, </a:t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2500 kg, 3200 kg, 4000 kg,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5000 kg, 6300 kg itd. </a:t>
            </a:r>
          </a:p>
        </p:txBody>
      </p:sp>
      <p:pic>
        <p:nvPicPr>
          <p:cNvPr id="1030" name="Picture 6" descr="http://transtechnik.pl/images/w%C3%B3zekwielokierunkowyM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80928"/>
            <a:ext cx="2880320" cy="384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artech-wozki.com.pl/zdjecia2/20080411113444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4664"/>
            <a:ext cx="4585320" cy="489682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2530" name="Picture 2" descr="http://www.krakow.ogloszenia24.org/Zdjecia_uzytkownikow/Duze/1357_2idc9j92xtbb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5760641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3554" name="Picture 2" descr="http://www.dexion.co.uk/Global/Constructor-Group/Images/Products/Long-Goods-Handling/Rollrack/Rollrack_long_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0640" cy="3616504"/>
          </a:xfrm>
          <a:prstGeom prst="rect">
            <a:avLst/>
          </a:prstGeom>
          <a:noFill/>
        </p:spPr>
      </p:pic>
      <p:pic>
        <p:nvPicPr>
          <p:cNvPr id="23556" name="Picture 4" descr="http://www.logismarket.pl/ip/demag-suwnice-pomostowe-jednodzwigarowe-z-dzwigarami-z-profilu-walcowanego-suwnica-w-zblizeniu-528422-F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338" y="3284984"/>
            <a:ext cx="4827662" cy="3215714"/>
          </a:xfrm>
          <a:prstGeom prst="rect">
            <a:avLst/>
          </a:prstGeom>
          <a:noFill/>
        </p:spPr>
      </p:pic>
      <p:pic>
        <p:nvPicPr>
          <p:cNvPr id="23558" name="Picture 6" descr="http://www.logismarket.pl/ip/demag-suwnice-podwieszane-suwnice-podwieszana-ujecie-boczne-528380-FG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57795"/>
            <a:ext cx="4139952" cy="3300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260</TotalTime>
  <Words>450</Words>
  <Application>Microsoft Office PowerPoint</Application>
  <PresentationFormat>Pokaz na ekranie (4:3)</PresentationFormat>
  <Paragraphs>58</Paragraphs>
  <Slides>12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Średni</vt:lpstr>
      <vt:lpstr>Pakiety  ładunkowe</vt:lpstr>
      <vt:lpstr>Pakiety  ładunkowe -definicja</vt:lpstr>
      <vt:lpstr>Pakiety  ładunkowe – zastosowanie </vt:lpstr>
      <vt:lpstr>Pakiety  ładunkowe</vt:lpstr>
      <vt:lpstr>Pakiety  ładunkowe – zastosowanie </vt:lpstr>
      <vt:lpstr>Pakiety  ładunkowe</vt:lpstr>
      <vt:lpstr>Pakiety  ładunkowe</vt:lpstr>
      <vt:lpstr>Slajd 8</vt:lpstr>
      <vt:lpstr>Slajd 9</vt:lpstr>
      <vt:lpstr>Transport płyt izolacyjnych w pakiecie</vt:lpstr>
      <vt:lpstr>Zasady tworzenia pakietów na przykładzie rur z tworzywa sztucznego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Pakiety  ładunkowe</dc:title>
  <dc:creator>marek</dc:creator>
  <cp:lastModifiedBy>marek</cp:lastModifiedBy>
  <cp:revision>27</cp:revision>
  <dcterms:created xsi:type="dcterms:W3CDTF">2013-05-22T20:37:11Z</dcterms:created>
  <dcterms:modified xsi:type="dcterms:W3CDTF">2013-05-23T18:10:22Z</dcterms:modified>
</cp:coreProperties>
</file>