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9C78A44-658B-451C-A016-D96BB76192D7}" type="datetimeFigureOut">
              <a:rPr lang="pl-PL" smtClean="0"/>
              <a:t>2013-11-07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D911CEB-C018-4410-82D4-65BCA12BB43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8A44-658B-451C-A016-D96BB76192D7}" type="datetimeFigureOut">
              <a:rPr lang="pl-PL" smtClean="0"/>
              <a:t>2013-11-07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1CEB-C018-4410-82D4-65BCA12BB43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8A44-658B-451C-A016-D96BB76192D7}" type="datetimeFigureOut">
              <a:rPr lang="pl-PL" smtClean="0"/>
              <a:t>2013-11-07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1CEB-C018-4410-82D4-65BCA12BB43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9C78A44-658B-451C-A016-D96BB76192D7}" type="datetimeFigureOut">
              <a:rPr lang="pl-PL" smtClean="0"/>
              <a:t>2013-11-07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1CEB-C018-4410-82D4-65BCA12BB43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9C78A44-658B-451C-A016-D96BB76192D7}" type="datetimeFigureOut">
              <a:rPr lang="pl-PL" smtClean="0"/>
              <a:t>2013-11-07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D911CEB-C018-4410-82D4-65BCA12BB43D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9C78A44-658B-451C-A016-D96BB76192D7}" type="datetimeFigureOut">
              <a:rPr lang="pl-PL" smtClean="0"/>
              <a:t>2013-11-07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D911CEB-C018-4410-82D4-65BCA12BB43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9C78A44-658B-451C-A016-D96BB76192D7}" type="datetimeFigureOut">
              <a:rPr lang="pl-PL" smtClean="0"/>
              <a:t>2013-11-07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D911CEB-C018-4410-82D4-65BCA12BB43D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8A44-658B-451C-A016-D96BB76192D7}" type="datetimeFigureOut">
              <a:rPr lang="pl-PL" smtClean="0"/>
              <a:t>2013-11-07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1CEB-C018-4410-82D4-65BCA12BB43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9C78A44-658B-451C-A016-D96BB76192D7}" type="datetimeFigureOut">
              <a:rPr lang="pl-PL" smtClean="0"/>
              <a:t>2013-11-07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D911CEB-C018-4410-82D4-65BCA12BB43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9C78A44-658B-451C-A016-D96BB76192D7}" type="datetimeFigureOut">
              <a:rPr lang="pl-PL" smtClean="0"/>
              <a:t>2013-11-07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D911CEB-C018-4410-82D4-65BCA12BB43D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9C78A44-658B-451C-A016-D96BB76192D7}" type="datetimeFigureOut">
              <a:rPr lang="pl-PL" smtClean="0"/>
              <a:t>2013-11-07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D911CEB-C018-4410-82D4-65BCA12BB43D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9C78A44-658B-451C-A016-D96BB76192D7}" type="datetimeFigureOut">
              <a:rPr lang="pl-PL" smtClean="0"/>
              <a:t>2013-11-07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D911CEB-C018-4410-82D4-65BCA12BB43D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Zdrowie w żywności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Patrycja Pająk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714356"/>
            <a:ext cx="8229600" cy="2257428"/>
          </a:xfrm>
        </p:spPr>
        <p:txBody>
          <a:bodyPr/>
          <a:lstStyle/>
          <a:p>
            <a:r>
              <a:rPr lang="pl-PL" sz="1800" dirty="0"/>
              <a:t>Natomiast brak kwasu foliowego jest przyczyną niedokrwistości megaloblastycznej, zapalenia języka i biegunki. Objawy niedoboru witaminy D to także różnego rodzaju bóle. </a:t>
            </a:r>
          </a:p>
          <a:p>
            <a:r>
              <a:rPr lang="pl-PL" sz="1800" dirty="0"/>
              <a:t>Występuje m</a:t>
            </a:r>
            <a:r>
              <a:rPr lang="pl-PL" sz="1800" dirty="0" smtClean="0"/>
              <a:t>. </a:t>
            </a:r>
            <a:r>
              <a:rPr lang="pl-PL" sz="1800" dirty="0" err="1" smtClean="0"/>
              <a:t>in</a:t>
            </a:r>
            <a:r>
              <a:rPr lang="pl-PL" sz="1800" dirty="0" smtClean="0"/>
              <a:t> </a:t>
            </a:r>
            <a:r>
              <a:rPr lang="pl-PL" sz="1800" dirty="0"/>
              <a:t>w: polędwica sopocka, polędwica z indyka, ryby (mintaj, morszczuk, śledzie), owoce (śliwki, brzoskwinie, jabłka, morele)</a:t>
            </a:r>
          </a:p>
          <a:p>
            <a:endParaRPr lang="pl-P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928934"/>
            <a:ext cx="5979263" cy="311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429156"/>
          </a:xfrm>
        </p:spPr>
        <p:txBody>
          <a:bodyPr>
            <a:noAutofit/>
          </a:bodyPr>
          <a:lstStyle/>
          <a:p>
            <a:r>
              <a:rPr lang="pl-PL" sz="2000" dirty="0"/>
              <a:t>Skutkiem niewłaściwego odżywiania są choroby cywilizacyjne i choroby </a:t>
            </a:r>
            <a:r>
              <a:rPr lang="pl-PL" sz="2000" dirty="0" smtClean="0"/>
              <a:t>dieto-zależne </a:t>
            </a:r>
            <a:r>
              <a:rPr lang="pl-PL" sz="2000" dirty="0"/>
              <a:t>o dużym znaczeniu epidemicznym. Sposób odżywiania jest zróżnicowany zależnie od wieku, stanu zdrowia, preferencji, warunków ekologicznych i statusu społecznego. W każdej sytuacji oprócz składników odżywczych </a:t>
            </a:r>
            <a:r>
              <a:rPr lang="pl-PL" sz="2000" b="1" dirty="0"/>
              <a:t>(białko, węglowodany, </a:t>
            </a:r>
            <a:r>
              <a:rPr lang="pl-PL" sz="2000" b="1" dirty="0" smtClean="0"/>
              <a:t>tłuszcz)</a:t>
            </a:r>
            <a:r>
              <a:rPr lang="pl-PL" sz="2000" dirty="0" smtClean="0"/>
              <a:t> </a:t>
            </a:r>
            <a:r>
              <a:rPr lang="pl-PL" sz="2000" dirty="0" smtClean="0"/>
              <a:t>niezbędne </a:t>
            </a:r>
            <a:r>
              <a:rPr lang="pl-PL" sz="2000" dirty="0"/>
              <a:t>są biologicznie aktywne składniki żywności, które chronią organizm przed wpływem czynników szkodliwych, wspomagają prawidłowy rozwój młodego organizmu, funkcje fizjologiczne – zwłaszcza organizmu starszego, wzmacniają odporność, poprawiają samopoczucie i opóźniają procesy starzenia</a:t>
            </a:r>
            <a:r>
              <a:rPr lang="pl-PL" sz="2000" dirty="0" smtClean="0"/>
              <a:t>. Biologicznie </a:t>
            </a:r>
            <a:r>
              <a:rPr lang="pl-PL" sz="2000" dirty="0"/>
              <a:t>aktywne składniki (przeciwutleniacze, fruktany i </a:t>
            </a:r>
            <a:r>
              <a:rPr lang="pl-PL" sz="2000" dirty="0" err="1"/>
              <a:t>fruktooligosacharydy</a:t>
            </a:r>
            <a:r>
              <a:rPr lang="pl-PL" sz="2000" dirty="0"/>
              <a:t> – niektóre o właściwościach </a:t>
            </a:r>
            <a:r>
              <a:rPr lang="pl-PL" sz="2000" dirty="0" err="1"/>
              <a:t>prebiotycznych</a:t>
            </a:r>
            <a:r>
              <a:rPr lang="pl-PL" sz="2000" dirty="0"/>
              <a:t>) występują naturalnie szczególnie w produktach roślinnych lub są </a:t>
            </a:r>
            <a:r>
              <a:rPr lang="pl-PL" sz="2000" dirty="0" smtClean="0"/>
              <a:t>dodawane </a:t>
            </a:r>
            <a:r>
              <a:rPr lang="pl-PL" sz="2000" dirty="0"/>
              <a:t>do </a:t>
            </a:r>
            <a:r>
              <a:rPr lang="pl-PL" sz="2000" dirty="0" smtClean="0"/>
              <a:t>żywności 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PAMIĘTAJ 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sz="3600" b="1" dirty="0" smtClean="0"/>
              <a:t>Posiłki </a:t>
            </a:r>
            <a:r>
              <a:rPr lang="pl-PL" sz="3600" b="1" dirty="0"/>
              <a:t>bogate w te witaminy zapewnią nam lepsze samopoczucie i ochronią przed </a:t>
            </a:r>
            <a:r>
              <a:rPr lang="pl-PL" sz="3600" b="1" dirty="0" smtClean="0"/>
              <a:t>wirusami.</a:t>
            </a:r>
            <a:endParaRPr lang="pl-PL" sz="3600" b="1" dirty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928670"/>
            <a:ext cx="8229600" cy="3071834"/>
          </a:xfrm>
        </p:spPr>
        <p:txBody>
          <a:bodyPr>
            <a:normAutofit fontScale="92500"/>
          </a:bodyPr>
          <a:lstStyle/>
          <a:p>
            <a:r>
              <a:rPr lang="en-US" sz="2400" dirty="0" err="1"/>
              <a:t>Jako</a:t>
            </a:r>
            <a:r>
              <a:rPr lang="pl-PL" sz="2400" dirty="0" err="1"/>
              <a:t>ść</a:t>
            </a:r>
            <a:r>
              <a:rPr lang="pl-PL" sz="2400" dirty="0"/>
              <a:t> życia została zdefiniowana jako stan pełnego dobrego samopoczucia fizycznego, psychicznego i społecznego, a nie wyłącznie brak niedomagania lub choroby. Najważniejszym czynnikiem decydującym o jakości życia jest stan zdrowia. Warunkują go czynniki genetyczne, zachowanie, styl życia, status społeczny, warunki środowiskowe, a głównym czynnikiem wpływającym na stan zdrowia jest sposób odżywiania.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2644" y="3786190"/>
            <a:ext cx="391077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Potrzebne witaminy - to warto wiedzieć !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329642" cy="2403448"/>
          </a:xfrm>
        </p:spPr>
        <p:txBody>
          <a:bodyPr>
            <a:normAutofit fontScale="85000" lnSpcReduction="20000"/>
          </a:bodyPr>
          <a:lstStyle/>
          <a:p>
            <a:r>
              <a:rPr lang="pl-PL" sz="2100" dirty="0"/>
              <a:t>Witamina A jest jedną z najważniejszych witamin dla funkcjonowania naszego organizmu. Odpowiada za prawidłową czynność tkanki nabłonkowej, zapobiega zakażeniom układu pokarmowego i oddechowego. Ponadto wzmacnia układ immunologiczny. </a:t>
            </a:r>
          </a:p>
          <a:p>
            <a:r>
              <a:rPr lang="pl-PL" sz="2100" dirty="0"/>
              <a:t>Znajduje się w takich produktach, jak: wątróbka wieprzowa i drobiowa, masło, śmietana, sery żółte i mleko.</a:t>
            </a:r>
          </a:p>
          <a:p>
            <a:r>
              <a:rPr lang="pl-PL" sz="2100" dirty="0"/>
              <a:t> Duże ilości witaminy A oraz jej prowitaminy – beta-karotenu – są obecne w owocach i warzywach o barwie pomarańczowej, czerwonej oraz zielonej.</a:t>
            </a:r>
          </a:p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500570"/>
            <a:ext cx="5292404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1071546"/>
            <a:ext cx="8543956" cy="2643207"/>
          </a:xfrm>
        </p:spPr>
        <p:txBody>
          <a:bodyPr>
            <a:normAutofit/>
          </a:bodyPr>
          <a:lstStyle/>
          <a:p>
            <a:r>
              <a:rPr lang="pl-PL" sz="2000" dirty="0"/>
              <a:t>Witamina B6 bierze udział w tworzeniu hormonów odpowiadających za funkcjonowanie układu nerwowego, m.in. adrenaliny. Jej niedobór przyczynia się do </a:t>
            </a:r>
            <a:r>
              <a:rPr lang="pl-PL" sz="2000" dirty="0" err="1" smtClean="0"/>
              <a:t>nadpubdliwości</a:t>
            </a:r>
            <a:r>
              <a:rPr lang="pl-PL" sz="2000" dirty="0" smtClean="0"/>
              <a:t> </a:t>
            </a:r>
            <a:r>
              <a:rPr lang="pl-PL" sz="2000" dirty="0"/>
              <a:t>nerwowej, może wystąpić również drętwienie rąk i nóg, wypadanie włosów.</a:t>
            </a:r>
          </a:p>
          <a:p>
            <a:r>
              <a:rPr lang="pl-PL" sz="2000" dirty="0"/>
              <a:t> Witamina B6 znajduje się w: drożdżach, otrębach pszennych, roślinach strączkowych (fasola, groch, soja), orzechach i mięsie wieprzowym.</a:t>
            </a:r>
          </a:p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500438"/>
            <a:ext cx="5357850" cy="296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142984"/>
            <a:ext cx="5072098" cy="5214974"/>
          </a:xfrm>
        </p:spPr>
        <p:txBody>
          <a:bodyPr>
            <a:normAutofit/>
          </a:bodyPr>
          <a:lstStyle/>
          <a:p>
            <a:r>
              <a:rPr lang="pl-PL" sz="1900" dirty="0"/>
              <a:t>Witamina C zwiększa odporność naszego organizmu. Chroni nas przed działaniem wolnych rodników i innych toksyn</a:t>
            </a:r>
            <a:r>
              <a:rPr lang="pl-PL" sz="1900" dirty="0" smtClean="0"/>
              <a:t>. Niedobór </a:t>
            </a:r>
            <a:r>
              <a:rPr lang="pl-PL" sz="1900" dirty="0"/>
              <a:t>witaminy C może objawiać się krwotokami, zaburzeniami apetytu, zaparciami, biegunką, wybroczynami, krwawieniem z dziąseł oraz anemią.</a:t>
            </a:r>
          </a:p>
          <a:p>
            <a:r>
              <a:rPr lang="pl-PL" sz="1900" dirty="0"/>
              <a:t> Naturalna witamina C znajduje się w: owocach dzikiej róży, cytrusach, natce pietruszki, papryce, pomidorach i warzywach kapustnych.</a:t>
            </a:r>
          </a:p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571612"/>
            <a:ext cx="245175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214422"/>
            <a:ext cx="8229600" cy="4572000"/>
          </a:xfrm>
        </p:spPr>
        <p:txBody>
          <a:bodyPr/>
          <a:lstStyle/>
          <a:p>
            <a:r>
              <a:rPr lang="pl-PL" sz="1800" dirty="0"/>
              <a:t>Witamina E także wzmacnia naszą odporność, wpływa na stan skóry oraz funkcjonowanie całego organizmu. </a:t>
            </a:r>
          </a:p>
          <a:p>
            <a:r>
              <a:rPr lang="pl-PL" sz="1800" dirty="0"/>
              <a:t>Znajduje się w oleju słonecznikowym, oliwie z oliwek, kiełkach pszenicy, orzechach i nasionach słonecznika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429000"/>
            <a:ext cx="4323859" cy="273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428736"/>
            <a:ext cx="3971924" cy="4429156"/>
          </a:xfrm>
        </p:spPr>
        <p:txBody>
          <a:bodyPr>
            <a:normAutofit/>
          </a:bodyPr>
          <a:lstStyle/>
          <a:p>
            <a:r>
              <a:rPr lang="pl-PL" sz="1800" dirty="0"/>
              <a:t>Niedobór witaminy B1 prowadzi do choroby beri-beri, zaburzeń ze strony układu nerwowego, zaników mięśniowych, braku apetytu, zaburzeń trawienia, zmniejszenia masy ciała, zmęczenia, problemów z pamięcią, bezsenności i rozdrażnienia, zaburzenia czucia i popędu płciowego.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143116"/>
            <a:ext cx="3429004" cy="342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500042"/>
            <a:ext cx="8229600" cy="3429025"/>
          </a:xfrm>
        </p:spPr>
        <p:txBody>
          <a:bodyPr>
            <a:normAutofit/>
          </a:bodyPr>
          <a:lstStyle/>
          <a:p>
            <a:r>
              <a:rPr lang="pl-PL" sz="1800" dirty="0"/>
              <a:t>Niedobór witaminy B2 może przyczyniać się do powstawania zajad, depresji, wystąpienia zapalenia języka, łojotoku, zmian ze strony narządu wzroku i układu nerwowego.</a:t>
            </a:r>
          </a:p>
          <a:p>
            <a:r>
              <a:rPr lang="pl-PL" sz="1800" dirty="0"/>
              <a:t>Występowanie: Mleko spożywcze</a:t>
            </a:r>
            <a:r>
              <a:rPr lang="pl-PL" sz="1800" dirty="0" smtClean="0"/>
              <a:t>, Ser </a:t>
            </a:r>
            <a:r>
              <a:rPr lang="pl-PL" sz="1800" dirty="0"/>
              <a:t>twarogowy półtłusty</a:t>
            </a:r>
            <a:r>
              <a:rPr lang="pl-PL" sz="1800" dirty="0" smtClean="0"/>
              <a:t>, Ser </a:t>
            </a:r>
            <a:r>
              <a:rPr lang="pl-PL" sz="1800" dirty="0"/>
              <a:t>podpuszczkowy (tylżycki tłusty)Mięso wieprzowe (szynka surowa)Mięso wołowe (pieczeń wołowa)Wątroba wieprzowa</a:t>
            </a:r>
          </a:p>
          <a:p>
            <a:r>
              <a:rPr lang="pl-PL" sz="1800" dirty="0" smtClean="0"/>
              <a:t>Niedobór </a:t>
            </a:r>
            <a:r>
              <a:rPr lang="pl-PL" sz="1800" dirty="0"/>
              <a:t>witaminy B5 powoduje depresję, zmęczenie i siwienie włosów.</a:t>
            </a:r>
          </a:p>
          <a:p>
            <a:r>
              <a:rPr lang="pl-PL" sz="1800" dirty="0"/>
              <a:t>Występuje w wątróbka</a:t>
            </a:r>
            <a:r>
              <a:rPr lang="pl-PL" sz="1800" dirty="0" smtClean="0"/>
              <a:t>, otręby </a:t>
            </a:r>
            <a:r>
              <a:rPr lang="pl-PL" sz="1800" dirty="0"/>
              <a:t>pszenne</a:t>
            </a:r>
            <a:r>
              <a:rPr lang="pl-PL" sz="1800" dirty="0" smtClean="0"/>
              <a:t>, pstrąg, pestki słonecznika, śledź</a:t>
            </a:r>
            <a:r>
              <a:rPr lang="pl-PL" sz="1800" dirty="0"/>
              <a:t>, makrela</a:t>
            </a:r>
            <a:r>
              <a:rPr lang="pl-PL" sz="1800" dirty="0" smtClean="0"/>
              <a:t>, camembert</a:t>
            </a:r>
            <a:r>
              <a:rPr lang="pl-PL" sz="1800" dirty="0"/>
              <a:t>, brie</a:t>
            </a:r>
            <a:r>
              <a:rPr lang="pl-PL" sz="1800" dirty="0" smtClean="0"/>
              <a:t>, orzechy </a:t>
            </a:r>
            <a:r>
              <a:rPr lang="pl-PL" sz="1800" dirty="0"/>
              <a:t>włoskie</a:t>
            </a:r>
          </a:p>
          <a:p>
            <a:endParaRPr lang="pl-P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714752"/>
            <a:ext cx="46101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28604"/>
            <a:ext cx="4186238" cy="5697559"/>
          </a:xfrm>
        </p:spPr>
        <p:txBody>
          <a:bodyPr>
            <a:normAutofit fontScale="92500" lnSpcReduction="20000"/>
          </a:bodyPr>
          <a:lstStyle/>
          <a:p>
            <a:r>
              <a:rPr lang="pl-PL" sz="2100" dirty="0"/>
              <a:t>Niedobór witaminy B12 prowadzi natomiast do niedokrwistości złośliwej. Powoduje on także problemy z pamięcią, stany lękowe, osłabienie mięśni, bóle stawów, problemy z zachowaniem równowagi, bezsenność, obniżenie odporności, objawiające się częstymi przeziębieniami.</a:t>
            </a:r>
          </a:p>
          <a:p>
            <a:r>
              <a:rPr lang="pl-PL" sz="2100" dirty="0"/>
              <a:t>Występowanie: sery dojrzewające (brie, gouda, edamski), szynka wołowa, cielęcina, wołowina, jaja, ryby (dorsze, mintaje, morszczuki, flądry) ryby (łososie, śledzie, makrele, pstrągi), królik</a:t>
            </a:r>
            <a:r>
              <a:rPr lang="pl-PL" sz="2100" dirty="0" smtClean="0"/>
              <a:t>, ryby </a:t>
            </a:r>
            <a:r>
              <a:rPr lang="pl-PL" sz="2100" dirty="0"/>
              <a:t>(szczupaki), </a:t>
            </a:r>
            <a:r>
              <a:rPr lang="pl-PL" sz="1800" dirty="0"/>
              <a:t>wątroby i nerki: wieprzowe, wołowe, cielęce i drobiowe</a:t>
            </a:r>
          </a:p>
          <a:p>
            <a:endParaRPr lang="pl-P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142983"/>
            <a:ext cx="4207602" cy="449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</TotalTime>
  <Words>715</Words>
  <Application>Microsoft Office PowerPoint</Application>
  <PresentationFormat>Pokaz na ekranie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Energetyczny</vt:lpstr>
      <vt:lpstr>Zdrowie w żywności</vt:lpstr>
      <vt:lpstr>Slajd 2</vt:lpstr>
      <vt:lpstr>Potrzebne witaminy - to warto wiedzieć ! 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PAMIĘTAJ 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Zdrowie w żywności</dc:title>
  <dc:creator>paliwoda</dc:creator>
  <cp:lastModifiedBy>paliwoda</cp:lastModifiedBy>
  <cp:revision>2</cp:revision>
  <dcterms:created xsi:type="dcterms:W3CDTF">2013-11-07T15:38:57Z</dcterms:created>
  <dcterms:modified xsi:type="dcterms:W3CDTF">2013-11-07T15:58:18Z</dcterms:modified>
</cp:coreProperties>
</file>