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8895A1-3282-4ADD-99D0-96704155C7B5}" type="datetimeFigureOut">
              <a:rPr lang="pl-PL" smtClean="0"/>
              <a:t>2013-11-08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69B092-29DC-4D07-9420-38F6574A18E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000" b="1" dirty="0" smtClean="0">
                <a:solidFill>
                  <a:srgbClr val="FF0066"/>
                </a:solidFill>
              </a:rPr>
              <a:t>ZDROWE ODŻYWIANIE</a:t>
            </a:r>
            <a:endParaRPr lang="pl-PL" sz="6000" b="1" dirty="0">
              <a:solidFill>
                <a:srgbClr val="FF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3" descr="zdrowe_odzywia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142984"/>
            <a:ext cx="3222512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chemeClr val="bg2">
                    <a:lumMod val="75000"/>
                  </a:schemeClr>
                </a:solidFill>
              </a:rPr>
              <a:t>WITAMINA </a:t>
            </a:r>
            <a:r>
              <a:rPr lang="pl-PL" sz="4000" b="1" dirty="0" smtClean="0">
                <a:solidFill>
                  <a:schemeClr val="bg2">
                    <a:lumMod val="75000"/>
                  </a:schemeClr>
                </a:solidFill>
              </a:rPr>
              <a:t>E</a:t>
            </a:r>
            <a:endParaRPr lang="pl-PL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Witamina E dodaje nam energii, witalności, urody, chroni przed bezpłodnością i szkodliwym wpływem wolnych rodników, stosowana jest również jako naturalny konserwant E 306 (zapobiega jełczeniu).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ee163680946e82eefde40d4b7b4e91a6282bf344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705225"/>
            <a:ext cx="2619375" cy="31527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>
                <a:solidFill>
                  <a:schemeClr val="accent1">
                    <a:lumMod val="75000"/>
                  </a:schemeClr>
                </a:solidFill>
              </a:rPr>
              <a:t>10 warunków zdrowego odżywiania</a:t>
            </a:r>
            <a:endParaRPr lang="pl-PL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rgbClr val="00B0F0"/>
                </a:solidFill>
              </a:rPr>
              <a:t>1. Jeść z przyjemnością.</a:t>
            </a:r>
            <a:br>
              <a:rPr lang="pl-PL" dirty="0" smtClean="0">
                <a:solidFill>
                  <a:srgbClr val="00B0F0"/>
                </a:solidFill>
              </a:rPr>
            </a:br>
            <a:r>
              <a:rPr lang="pl-PL" dirty="0" smtClean="0">
                <a:solidFill>
                  <a:srgbClr val="00B0F0"/>
                </a:solidFill>
              </a:rPr>
              <a:t>2. Urozmaicać jedzenie.</a:t>
            </a:r>
            <a:br>
              <a:rPr lang="pl-PL" dirty="0" smtClean="0">
                <a:solidFill>
                  <a:srgbClr val="00B0F0"/>
                </a:solidFill>
              </a:rPr>
            </a:br>
            <a:r>
              <a:rPr lang="pl-PL" dirty="0" smtClean="0">
                <a:solidFill>
                  <a:srgbClr val="00B0F0"/>
                </a:solidFill>
              </a:rPr>
              <a:t>3. Jeść o “zwykłych” porach.</a:t>
            </a:r>
            <a:br>
              <a:rPr lang="pl-PL" dirty="0" smtClean="0">
                <a:solidFill>
                  <a:srgbClr val="00B0F0"/>
                </a:solidFill>
              </a:rPr>
            </a:br>
            <a:r>
              <a:rPr lang="pl-PL" dirty="0" smtClean="0">
                <a:solidFill>
                  <a:srgbClr val="00B0F0"/>
                </a:solidFill>
              </a:rPr>
              <a:t>4. Jeść przynajmniej pięć posiłków: I śniadanie, II śniadanie, obiad, podwieczorek, kolacja.</a:t>
            </a:r>
            <a:br>
              <a:rPr lang="pl-PL" dirty="0" smtClean="0">
                <a:solidFill>
                  <a:srgbClr val="00B0F0"/>
                </a:solidFill>
              </a:rPr>
            </a:br>
            <a:r>
              <a:rPr lang="pl-PL" dirty="0" smtClean="0">
                <a:solidFill>
                  <a:srgbClr val="00B0F0"/>
                </a:solidFill>
              </a:rPr>
              <a:t>5. Żywność powinna zawierać siedem rzeczy głównych: białka, tłuszcze i węglowodany, witaminy i składniki mineralne, błonnik, wodę.</a:t>
            </a:r>
            <a:br>
              <a:rPr lang="pl-PL" dirty="0" smtClean="0">
                <a:solidFill>
                  <a:srgbClr val="00B0F0"/>
                </a:solidFill>
              </a:rPr>
            </a:br>
            <a:r>
              <a:rPr lang="pl-PL" dirty="0" smtClean="0">
                <a:solidFill>
                  <a:srgbClr val="00B0F0"/>
                </a:solidFill>
              </a:rPr>
              <a:t>6. Białko buduje i odbudowuje.</a:t>
            </a:r>
            <a:br>
              <a:rPr lang="pl-PL" dirty="0" smtClean="0">
                <a:solidFill>
                  <a:srgbClr val="00B0F0"/>
                </a:solidFill>
              </a:rPr>
            </a:br>
            <a:r>
              <a:rPr lang="pl-PL" dirty="0" smtClean="0">
                <a:solidFill>
                  <a:srgbClr val="00B0F0"/>
                </a:solidFill>
              </a:rPr>
              <a:t>7. Nadmiar tłuszczu tworzy tłuszczyk.</a:t>
            </a:r>
            <a:br>
              <a:rPr lang="pl-PL" dirty="0" smtClean="0">
                <a:solidFill>
                  <a:srgbClr val="00B0F0"/>
                </a:solidFill>
              </a:rPr>
            </a:br>
            <a:r>
              <a:rPr lang="pl-PL" dirty="0" smtClean="0">
                <a:solidFill>
                  <a:srgbClr val="00B0F0"/>
                </a:solidFill>
              </a:rPr>
              <a:t>8. Węglowodany – podstawą żywienia.</a:t>
            </a:r>
            <a:br>
              <a:rPr lang="pl-PL" dirty="0" smtClean="0">
                <a:solidFill>
                  <a:srgbClr val="00B0F0"/>
                </a:solidFill>
              </a:rPr>
            </a:br>
            <a:r>
              <a:rPr lang="pl-PL" dirty="0" smtClean="0">
                <a:solidFill>
                  <a:srgbClr val="00B0F0"/>
                </a:solidFill>
              </a:rPr>
              <a:t>9. Błonnik, witaminy i składniki mineralne odgrywają dużą rolę w odżywianiu.</a:t>
            </a:r>
            <a:br>
              <a:rPr lang="pl-PL" dirty="0" smtClean="0">
                <a:solidFill>
                  <a:srgbClr val="00B0F0"/>
                </a:solidFill>
              </a:rPr>
            </a:br>
            <a:r>
              <a:rPr lang="pl-PL" dirty="0" smtClean="0">
                <a:solidFill>
                  <a:srgbClr val="00B0F0"/>
                </a:solidFill>
              </a:rPr>
              <a:t>10. Przyrządzanie potraw jest sztuką. Trzeba również ciągle pamiętać, że pierwszą zasadą prawidłowego odżywiania jest urozmaicenie w żywieniu.</a:t>
            </a:r>
            <a:endParaRPr lang="pl-PL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ODŻYWIANIE</a:t>
            </a:r>
            <a:endParaRPr lang="pl-PL" sz="5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Zdrowie</a:t>
            </a:r>
            <a:r>
              <a:rPr lang="pl-PL" dirty="0" smtClean="0">
                <a:solidFill>
                  <a:srgbClr val="00B050"/>
                </a:solidFill>
              </a:rPr>
              <a:t> (odżywianie) - jest to proces polegający na dostarczaniu każdej żywej komórce pokarmów pobieranych w stanie naturalnym lub po przetworzeniu na różnorodne potrawy i napoje w celu utrzymania podstawowych funkcji życiowych, właściwego rozwoju i stanu zdrowia. Odżywiona musi zostać każda komórka naszego ciała. Ze strawionego pokarmu substancje organiczne w postaci prostych substancji odżywczych są rozprowadzane za pomocą krwi po całym ciele. </a:t>
            </a:r>
            <a:br>
              <a:rPr lang="pl-PL" dirty="0" smtClean="0">
                <a:solidFill>
                  <a:srgbClr val="00B050"/>
                </a:solidFill>
              </a:rPr>
            </a:br>
            <a:r>
              <a:rPr lang="pl-PL" dirty="0" smtClean="0">
                <a:solidFill>
                  <a:srgbClr val="00B050"/>
                </a:solidFill>
              </a:rPr>
              <a:t/>
            </a:r>
            <a:br>
              <a:rPr lang="pl-PL" dirty="0" smtClean="0">
                <a:solidFill>
                  <a:srgbClr val="00B050"/>
                </a:solidFill>
              </a:rPr>
            </a:br>
            <a:r>
              <a:rPr lang="pl-PL" dirty="0" smtClean="0">
                <a:solidFill>
                  <a:srgbClr val="00B050"/>
                </a:solidFill>
              </a:rPr>
              <a:t>Odżywianie ma podstawowe znaczenie życiowe dla każdego organizmu. Warunkuje również utrzymanie dobrego zdrowia. Zbyt ubogie pożywienie lub jego złe wchłanianie czy trawienie powoduje niedożywienie i niedowagę. Natomiast zbyt częste odżywianie, bądź spożywanie nieodpowiednich pokarmów powodować może nadwagę bądź otyłość. Właściwe (zdrowe) odżywianie wymaga więc spożywania odpowiednich ilości dobrze przygotowanego pokarmu.</a:t>
            </a:r>
            <a:endParaRPr lang="pl-PL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Content Placeholder 3" descr="piramida_zdrowego_zywieni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ZASADY ZDROWEGO JEDZENIA</a:t>
            </a:r>
            <a:endParaRPr lang="pl-PL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1. Spożywaj 4-5 posiłków dziennie, bez "podjadania" między 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posiłkami.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Zalecane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są co najmniej 3 posiłki dziennie lecz wskazane 4-5 posiłki, oparte o pełnowartościowe i o niskim stopniu przetworzenia produkty. Ważne są też regularne pory posiłków.</a:t>
            </a:r>
          </a:p>
          <a:p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2. Pij płyny przed posiłkiem albo 2 godziny po posiłku.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Picie płynów w czasie posiłku powoduje rozcieńczanie soków żołądkowych i powoduje zaburzenie procesów trawiennych. </a:t>
            </a:r>
          </a:p>
          <a:p>
            <a:endParaRPr lang="pl-PL" dirty="0"/>
          </a:p>
        </p:txBody>
      </p:sp>
      <p:sp>
        <p:nvSpPr>
          <p:cNvPr id="1026" name="UTurnArrow"/>
          <p:cNvSpPr>
            <a:spLocks noEditPoints="1" noChangeArrowheads="1"/>
          </p:cNvSpPr>
          <p:nvPr/>
        </p:nvSpPr>
        <p:spPr bwMode="auto">
          <a:xfrm>
            <a:off x="6500826" y="5715016"/>
            <a:ext cx="1028701" cy="742949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0057"/>
            <a:ext cx="7467600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42852"/>
            <a:ext cx="7467600" cy="6715148"/>
          </a:xfrm>
        </p:spPr>
        <p:txBody>
          <a:bodyPr/>
          <a:lstStyle/>
          <a:p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3. Dokładnie gryź i przeżuwaj spożywany pokarm.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Pierwsze trawienie odbywa się w jamie ustnej. Dokładne gryzienie i przeżuwanie i wymieszanie ze śliną spożywanego pokarmu umożliwia w dalszej kolejności sokom żołądkowym dokładniejsze i szybsze trawienie, przez co pokarm "wpadający" do żołądka szybciej "wypada" z żołądka.</a:t>
            </a:r>
          </a:p>
          <a:p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4. Spożywaj produkty z niskim indeksem glikemicznym i niskim ładunkiem glikemicznym.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Wysoki poziom insuliny sprzyja powstawaniu nadwagi. Wysoki poziom związany jest zaś z konsumpcją pewnej grupy węglowodanów, które w sposób gwałtowny i znaczny podnoszą chwilowy poziom glukozy w surowicy krwi, czyli innymi słowy, mają tzw. wysoki indeks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glikemiczny.</a:t>
            </a:r>
            <a:endParaRPr lang="pl-PL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pl-PL" dirty="0"/>
          </a:p>
        </p:txBody>
      </p:sp>
      <p:sp>
        <p:nvSpPr>
          <p:cNvPr id="2050" name="UTurnArrow"/>
          <p:cNvSpPr>
            <a:spLocks noEditPoints="1" noChangeArrowheads="1"/>
          </p:cNvSpPr>
          <p:nvPr/>
        </p:nvSpPr>
        <p:spPr bwMode="auto">
          <a:xfrm>
            <a:off x="7215206" y="5786454"/>
            <a:ext cx="1071570" cy="885825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0"/>
            <a:ext cx="7467600" cy="6858000"/>
          </a:xfrm>
        </p:spPr>
        <p:txBody>
          <a:bodyPr/>
          <a:lstStyle/>
          <a:p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5. Unikaj nadmiernej ilości cholesterolu.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Tłuszcze zwierzęce podnoszą poziom cholesterolu w surowicy i zwiększają krzepliwość krwi. Produkty obfitujące w cholesterol również podnoszą stężenie cholesterolu.</a:t>
            </a:r>
          </a:p>
          <a:p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6. Spożywaj produkty nieprzetworzone zawierające naturalne witaminy, sole mineralne, błonnik, Niezbędne Nienasycone Kwasy Tłuszczowe.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Świeże i nieprzetworzone warzywa i owoce są najlepszym i niezastąpionym przez żadne preparaty źródłem witamin, soli mineralnych, błonnika jak również mniej poznanych związków takich jak: bioflawonoidy, substancji witaminopodobnych i nie wchodzących w skład witamin i minerałów antyoksydantów.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Content Placeholder 3" descr="unikam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-142900"/>
            <a:ext cx="9143999" cy="70009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1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Rola witamin w organizmie człowieka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4300" dirty="0" smtClean="0">
                <a:solidFill>
                  <a:srgbClr val="92D050"/>
                </a:solidFill>
              </a:rPr>
              <a:t>WITAMINA   </a:t>
            </a:r>
            <a:r>
              <a:rPr lang="pl-PL" sz="5800" b="1" dirty="0" smtClean="0">
                <a:solidFill>
                  <a:srgbClr val="92D050"/>
                </a:solidFill>
              </a:rPr>
              <a:t>A</a:t>
            </a:r>
          </a:p>
          <a:p>
            <a:pPr algn="ctr">
              <a:buNone/>
            </a:pPr>
            <a:r>
              <a:rPr lang="pl-PL" sz="3300" dirty="0" smtClean="0">
                <a:solidFill>
                  <a:srgbClr val="7030A0"/>
                </a:solidFill>
              </a:rPr>
              <a:t>Uczestniczy w procesie widzenia – przekształca się w </a:t>
            </a:r>
            <a:r>
              <a:rPr lang="pl-PL" sz="3300" dirty="0" smtClean="0">
                <a:solidFill>
                  <a:srgbClr val="7030A0"/>
                </a:solidFill>
              </a:rPr>
              <a:t>retinal, </a:t>
            </a:r>
            <a:r>
              <a:rPr lang="pl-PL" sz="3300" dirty="0" smtClean="0">
                <a:solidFill>
                  <a:srgbClr val="7030A0"/>
                </a:solidFill>
              </a:rPr>
              <a:t>wchodzący w skład rodopsyny (purpury wzrokowej</a:t>
            </a:r>
            <a:r>
              <a:rPr lang="pl-PL" sz="3300" dirty="0" smtClean="0">
                <a:solidFill>
                  <a:srgbClr val="7030A0"/>
                </a:solidFill>
              </a:rPr>
              <a:t>), </a:t>
            </a:r>
            <a:r>
              <a:rPr lang="pl-PL" sz="3300" dirty="0" smtClean="0">
                <a:solidFill>
                  <a:srgbClr val="7030A0"/>
                </a:solidFill>
              </a:rPr>
              <a:t>która utrzymuje wrażliwość pręcików siatkówki oka na </a:t>
            </a:r>
            <a:r>
              <a:rPr lang="pl-PL" sz="3300" dirty="0" smtClean="0">
                <a:solidFill>
                  <a:srgbClr val="7030A0"/>
                </a:solidFill>
              </a:rPr>
              <a:t>przyćmioneświatło. </a:t>
            </a:r>
            <a:r>
              <a:rPr lang="pl-PL" sz="3300" dirty="0" smtClean="0">
                <a:solidFill>
                  <a:srgbClr val="7030A0"/>
                </a:solidFill>
              </a:rPr>
              <a:t>Wpływa na właściwy wzrost i rozwój kości, wzmacniażuchwę i zapobiega tworzeniu się krzywego </a:t>
            </a:r>
            <a:r>
              <a:rPr lang="pl-PL" sz="3300" dirty="0" smtClean="0">
                <a:solidFill>
                  <a:srgbClr val="7030A0"/>
                </a:solidFill>
              </a:rPr>
              <a:t>zgryzu</a:t>
            </a:r>
            <a:endParaRPr lang="pl-PL" sz="36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 smtClean="0">
                <a:solidFill>
                  <a:schemeClr val="accent2">
                    <a:lumMod val="75000"/>
                  </a:schemeClr>
                </a:solidFill>
              </a:rPr>
              <a:t>WITAMINA </a:t>
            </a:r>
            <a:r>
              <a:rPr lang="pl-PL" sz="4400" b="1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endParaRPr lang="pl-PL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witamina D, niedobor copy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000108"/>
            <a:ext cx="7286676" cy="564360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188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ZDROWE ODŻYWIANIE</vt:lpstr>
      <vt:lpstr>ODŻYWIANIE</vt:lpstr>
      <vt:lpstr>Slide 3</vt:lpstr>
      <vt:lpstr>ZASADY ZDROWEGO JEDZENIA</vt:lpstr>
      <vt:lpstr>Slide 5</vt:lpstr>
      <vt:lpstr>Slide 6</vt:lpstr>
      <vt:lpstr>Slide 7</vt:lpstr>
      <vt:lpstr>Rola witamin w organizmie człowieka </vt:lpstr>
      <vt:lpstr>WITAMINA D</vt:lpstr>
      <vt:lpstr>WITAMINA E</vt:lpstr>
      <vt:lpstr>10 warunków zdrowego odżywiania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ZDROWE ODŻYWIANIE</dc:title>
  <dc:creator>x</dc:creator>
  <cp:lastModifiedBy>x</cp:lastModifiedBy>
  <cp:revision>1</cp:revision>
  <dcterms:created xsi:type="dcterms:W3CDTF">2013-11-08T18:57:34Z</dcterms:created>
  <dcterms:modified xsi:type="dcterms:W3CDTF">2013-11-08T19:26:25Z</dcterms:modified>
</cp:coreProperties>
</file>