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D8895A1-3282-4ADD-99D0-96704155C7B5}" type="datetimeFigureOut">
              <a:rPr lang="pl-PL" smtClean="0"/>
              <a:t>2013-11-08</a:t>
            </a:fld>
            <a:endParaRPr lang="pl-P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569B092-29DC-4D07-9420-38F6574A18E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95A1-3282-4ADD-99D0-96704155C7B5}" type="datetimeFigureOut">
              <a:rPr lang="pl-PL" smtClean="0"/>
              <a:t>2013-11-08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9B092-29DC-4D07-9420-38F6574A18E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95A1-3282-4ADD-99D0-96704155C7B5}" type="datetimeFigureOut">
              <a:rPr lang="pl-PL" smtClean="0"/>
              <a:t>2013-11-08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9B092-29DC-4D07-9420-38F6574A18E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D8895A1-3282-4ADD-99D0-96704155C7B5}" type="datetimeFigureOut">
              <a:rPr lang="pl-PL" smtClean="0"/>
              <a:t>2013-11-08</a:t>
            </a:fld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569B092-29DC-4D07-9420-38F6574A18EA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D8895A1-3282-4ADD-99D0-96704155C7B5}" type="datetimeFigureOut">
              <a:rPr lang="pl-PL" smtClean="0"/>
              <a:t>2013-11-08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569B092-29DC-4D07-9420-38F6574A18E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95A1-3282-4ADD-99D0-96704155C7B5}" type="datetimeFigureOut">
              <a:rPr lang="pl-PL" smtClean="0"/>
              <a:t>2013-11-08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9B092-29DC-4D07-9420-38F6574A18EA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95A1-3282-4ADD-99D0-96704155C7B5}" type="datetimeFigureOut">
              <a:rPr lang="pl-PL" smtClean="0"/>
              <a:t>2013-11-08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9B092-29DC-4D07-9420-38F6574A18EA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8895A1-3282-4ADD-99D0-96704155C7B5}" type="datetimeFigureOut">
              <a:rPr lang="pl-PL" smtClean="0"/>
              <a:t>2013-11-08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69B092-29DC-4D07-9420-38F6574A18EA}" type="slidenum">
              <a:rPr lang="pl-PL" smtClean="0"/>
              <a:t>‹#›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95A1-3282-4ADD-99D0-96704155C7B5}" type="datetimeFigureOut">
              <a:rPr lang="pl-PL" smtClean="0"/>
              <a:t>2013-11-08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9B092-29DC-4D07-9420-38F6574A18E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D8895A1-3282-4ADD-99D0-96704155C7B5}" type="datetimeFigureOut">
              <a:rPr lang="pl-PL" smtClean="0"/>
              <a:t>2013-11-08</a:t>
            </a:fld>
            <a:endParaRPr lang="pl-PL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569B092-29DC-4D07-9420-38F6574A18EA}" type="slidenum">
              <a:rPr lang="pl-PL" smtClean="0"/>
              <a:t>‹#›</a:t>
            </a:fld>
            <a:endParaRPr lang="pl-PL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D8895A1-3282-4ADD-99D0-96704155C7B5}" type="datetimeFigureOut">
              <a:rPr lang="pl-PL" smtClean="0"/>
              <a:t>2013-11-08</a:t>
            </a:fld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69B092-29DC-4D07-9420-38F6574A18EA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D8895A1-3282-4ADD-99D0-96704155C7B5}" type="datetimeFigureOut">
              <a:rPr lang="pl-PL" smtClean="0"/>
              <a:t>2013-11-08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569B092-29DC-4D07-9420-38F6574A18EA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6000" b="1" dirty="0" smtClean="0">
                <a:solidFill>
                  <a:srgbClr val="FF0066"/>
                </a:solidFill>
              </a:rPr>
              <a:t>ZDROWE ODŻYWIANIE</a:t>
            </a:r>
            <a:endParaRPr lang="pl-PL" sz="6000" b="1" dirty="0">
              <a:solidFill>
                <a:srgbClr val="FF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Picture 3" descr="zdrowe_odzywian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1142984"/>
            <a:ext cx="3222512" cy="157163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 smtClean="0">
                <a:solidFill>
                  <a:schemeClr val="bg2">
                    <a:lumMod val="75000"/>
                  </a:schemeClr>
                </a:solidFill>
              </a:rPr>
              <a:t>WITAMINA </a:t>
            </a:r>
            <a:r>
              <a:rPr lang="pl-PL" sz="4000" b="1" dirty="0" smtClean="0">
                <a:solidFill>
                  <a:schemeClr val="bg2">
                    <a:lumMod val="75000"/>
                  </a:schemeClr>
                </a:solidFill>
              </a:rPr>
              <a:t>E</a:t>
            </a:r>
            <a:endParaRPr lang="pl-PL" sz="40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Witamina E dodaje nam energii, witalności, urody, chroni przed bezpłodnością i szkodliwym wpływem wolnych rodników, stosowana jest również jako naturalny konserwant E 306 (zapobiega jełczeniu).</a:t>
            </a:r>
            <a:endParaRPr lang="pl-PL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 descr="ee163680946e82eefde40d4b7b4e91a6282bf344_smal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3705225"/>
            <a:ext cx="2619375" cy="31527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4000" dirty="0" smtClean="0">
                <a:solidFill>
                  <a:schemeClr val="accent1">
                    <a:lumMod val="75000"/>
                  </a:schemeClr>
                </a:solidFill>
              </a:rPr>
              <a:t>10 warunków zdrowego odżywiania</a:t>
            </a:r>
            <a:endParaRPr lang="pl-PL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>
                <a:solidFill>
                  <a:srgbClr val="00B0F0"/>
                </a:solidFill>
              </a:rPr>
              <a:t>1. Jeść z przyjemnością.</a:t>
            </a:r>
            <a:br>
              <a:rPr lang="pl-PL" dirty="0" smtClean="0">
                <a:solidFill>
                  <a:srgbClr val="00B0F0"/>
                </a:solidFill>
              </a:rPr>
            </a:br>
            <a:r>
              <a:rPr lang="pl-PL" dirty="0" smtClean="0">
                <a:solidFill>
                  <a:srgbClr val="00B0F0"/>
                </a:solidFill>
              </a:rPr>
              <a:t>2. Urozmaicać jedzenie.</a:t>
            </a:r>
            <a:br>
              <a:rPr lang="pl-PL" dirty="0" smtClean="0">
                <a:solidFill>
                  <a:srgbClr val="00B0F0"/>
                </a:solidFill>
              </a:rPr>
            </a:br>
            <a:r>
              <a:rPr lang="pl-PL" dirty="0" smtClean="0">
                <a:solidFill>
                  <a:srgbClr val="00B0F0"/>
                </a:solidFill>
              </a:rPr>
              <a:t>3. Jeść o “zwykłych” porach.</a:t>
            </a:r>
            <a:br>
              <a:rPr lang="pl-PL" dirty="0" smtClean="0">
                <a:solidFill>
                  <a:srgbClr val="00B0F0"/>
                </a:solidFill>
              </a:rPr>
            </a:br>
            <a:r>
              <a:rPr lang="pl-PL" dirty="0" smtClean="0">
                <a:solidFill>
                  <a:srgbClr val="00B0F0"/>
                </a:solidFill>
              </a:rPr>
              <a:t>4. Jeść przynajmniej pięć posiłków: I śniadanie, II śniadanie, obiad, podwieczorek, kolacja.</a:t>
            </a:r>
            <a:br>
              <a:rPr lang="pl-PL" dirty="0" smtClean="0">
                <a:solidFill>
                  <a:srgbClr val="00B0F0"/>
                </a:solidFill>
              </a:rPr>
            </a:br>
            <a:r>
              <a:rPr lang="pl-PL" dirty="0" smtClean="0">
                <a:solidFill>
                  <a:srgbClr val="00B0F0"/>
                </a:solidFill>
              </a:rPr>
              <a:t>5. Żywność powinna zawierać siedem rzeczy głównych: białka, tłuszcze i węglowodany, witaminy i składniki mineralne, błonnik, wodę.</a:t>
            </a:r>
            <a:br>
              <a:rPr lang="pl-PL" dirty="0" smtClean="0">
                <a:solidFill>
                  <a:srgbClr val="00B0F0"/>
                </a:solidFill>
              </a:rPr>
            </a:br>
            <a:r>
              <a:rPr lang="pl-PL" dirty="0" smtClean="0">
                <a:solidFill>
                  <a:srgbClr val="00B0F0"/>
                </a:solidFill>
              </a:rPr>
              <a:t>6. Białko buduje i odbudowuje.</a:t>
            </a:r>
            <a:br>
              <a:rPr lang="pl-PL" dirty="0" smtClean="0">
                <a:solidFill>
                  <a:srgbClr val="00B0F0"/>
                </a:solidFill>
              </a:rPr>
            </a:br>
            <a:r>
              <a:rPr lang="pl-PL" dirty="0" smtClean="0">
                <a:solidFill>
                  <a:srgbClr val="00B0F0"/>
                </a:solidFill>
              </a:rPr>
              <a:t>7. Nadmiar tłuszczu tworzy tłuszczyk.</a:t>
            </a:r>
            <a:br>
              <a:rPr lang="pl-PL" dirty="0" smtClean="0">
                <a:solidFill>
                  <a:srgbClr val="00B0F0"/>
                </a:solidFill>
              </a:rPr>
            </a:br>
            <a:r>
              <a:rPr lang="pl-PL" dirty="0" smtClean="0">
                <a:solidFill>
                  <a:srgbClr val="00B0F0"/>
                </a:solidFill>
              </a:rPr>
              <a:t>8. Węglowodany – podstawą żywienia.</a:t>
            </a:r>
            <a:br>
              <a:rPr lang="pl-PL" dirty="0" smtClean="0">
                <a:solidFill>
                  <a:srgbClr val="00B0F0"/>
                </a:solidFill>
              </a:rPr>
            </a:br>
            <a:r>
              <a:rPr lang="pl-PL" dirty="0" smtClean="0">
                <a:solidFill>
                  <a:srgbClr val="00B0F0"/>
                </a:solidFill>
              </a:rPr>
              <a:t>9. Błonnik, witaminy i składniki mineralne odgrywają dużą rolę w odżywianiu.</a:t>
            </a:r>
            <a:br>
              <a:rPr lang="pl-PL" dirty="0" smtClean="0">
                <a:solidFill>
                  <a:srgbClr val="00B0F0"/>
                </a:solidFill>
              </a:rPr>
            </a:br>
            <a:r>
              <a:rPr lang="pl-PL" dirty="0" smtClean="0">
                <a:solidFill>
                  <a:srgbClr val="00B0F0"/>
                </a:solidFill>
              </a:rPr>
              <a:t>10. Przyrządzanie potraw jest sztuką. Trzeba również ciągle pamiętać, że pierwszą zasadą prawidłowego odżywiania jest urozmaicenie w żywieniu.</a:t>
            </a:r>
            <a:endParaRPr lang="pl-PL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ODŻYWIANIE</a:t>
            </a:r>
            <a:endParaRPr lang="pl-PL" sz="5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 smtClean="0">
                <a:solidFill>
                  <a:srgbClr val="00B050"/>
                </a:solidFill>
              </a:rPr>
              <a:t>Zdrowie</a:t>
            </a:r>
            <a:r>
              <a:rPr lang="pl-PL" dirty="0" smtClean="0">
                <a:solidFill>
                  <a:srgbClr val="00B050"/>
                </a:solidFill>
              </a:rPr>
              <a:t> (odżywianie) - jest to proces polegający na dostarczaniu każdej żywej komórce pokarmów pobieranych w stanie naturalnym lub po przetworzeniu na różnorodne potrawy i napoje w celu utrzymania podstawowych funkcji życiowych, właściwego rozwoju i stanu zdrowia. Odżywiona musi zostać każda komórka naszego ciała. Ze strawionego pokarmu substancje organiczne w postaci prostych substancji odżywczych są rozprowadzane za pomocą krwi po całym ciele. </a:t>
            </a:r>
            <a:br>
              <a:rPr lang="pl-PL" dirty="0" smtClean="0">
                <a:solidFill>
                  <a:srgbClr val="00B050"/>
                </a:solidFill>
              </a:rPr>
            </a:br>
            <a:r>
              <a:rPr lang="pl-PL" dirty="0" smtClean="0">
                <a:solidFill>
                  <a:srgbClr val="00B050"/>
                </a:solidFill>
              </a:rPr>
              <a:t/>
            </a:r>
            <a:br>
              <a:rPr lang="pl-PL" dirty="0" smtClean="0">
                <a:solidFill>
                  <a:srgbClr val="00B050"/>
                </a:solidFill>
              </a:rPr>
            </a:br>
            <a:r>
              <a:rPr lang="pl-PL" dirty="0" smtClean="0">
                <a:solidFill>
                  <a:srgbClr val="00B050"/>
                </a:solidFill>
              </a:rPr>
              <a:t>Odżywianie ma podstawowe znaczenie życiowe dla każdego organizmu. Warunkuje również utrzymanie dobrego zdrowia. Zbyt ubogie pożywienie lub jego złe wchłanianie czy trawienie powoduje niedożywienie i niedowagę. Natomiast zbyt częste odżywianie, bądź spożywanie nieodpowiednich pokarmów powodować może nadwagę bądź otyłość. Właściwe (zdrowe) odżywianie wymaga więc spożywania odpowiednich ilości dobrze przygotowanego pokarmu.</a:t>
            </a:r>
            <a:endParaRPr lang="pl-PL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Content Placeholder 3" descr="piramida_zdrowego_zywienia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4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ZASADY ZDROWEGO JEDZENIA</a:t>
            </a:r>
            <a:endParaRPr lang="pl-PL" sz="4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1. Spożywaj 4-5 posiłków dziennie, bez "podjadania" między </a:t>
            </a: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posiłkami.</a:t>
            </a: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Zalecane </a:t>
            </a: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są co najmniej 3 posiłki dziennie lecz wskazane 4-5 posiłki, oparte o pełnowartościowe i o niskim stopniu przetworzenia produkty. Ważne są też regularne pory posiłków.</a:t>
            </a:r>
          </a:p>
          <a:p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2. Pij płyny przed posiłkiem albo 2 godziny po posiłku.</a:t>
            </a: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Picie płynów w czasie posiłku powoduje rozcieńczanie soków żołądkowych i powoduje zaburzenie procesów trawiennych. </a:t>
            </a:r>
          </a:p>
          <a:p>
            <a:endParaRPr lang="pl-PL" dirty="0"/>
          </a:p>
        </p:txBody>
      </p:sp>
      <p:sp>
        <p:nvSpPr>
          <p:cNvPr id="1026" name="UTurnArrow"/>
          <p:cNvSpPr>
            <a:spLocks noEditPoints="1" noChangeArrowheads="1"/>
          </p:cNvSpPr>
          <p:nvPr/>
        </p:nvSpPr>
        <p:spPr bwMode="auto">
          <a:xfrm>
            <a:off x="6500826" y="5715016"/>
            <a:ext cx="1028701" cy="742949"/>
          </a:xfrm>
          <a:custGeom>
            <a:avLst/>
            <a:gdLst>
              <a:gd name="G0" fmla="+- 0 0 0"/>
              <a:gd name="G1" fmla="+- 5574 0 0"/>
              <a:gd name="G2" fmla="*/ 5574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5574"/>
              <a:gd name="G10" fmla="+- 21600 0 9725"/>
              <a:gd name="G11" fmla="min G10 8691"/>
              <a:gd name="G12" fmla="+- 8826 0 0"/>
              <a:gd name="G13" fmla="+- 14865 0 5975"/>
              <a:gd name="G14" fmla="+- 14865 0 0"/>
              <a:gd name="G15" fmla="*/ 5574 5842 6110"/>
              <a:gd name="G16" fmla="+- 8826 1350 0"/>
              <a:gd name="G17" fmla="+- 8310 0 G15"/>
              <a:gd name="G18" fmla="*/ G17 G7 8310"/>
              <a:gd name="G19" fmla="+- 5574 G18 0"/>
              <a:gd name="G20" fmla="+- G4 0 G18"/>
              <a:gd name="T0" fmla="*/ 9225 w 21600"/>
              <a:gd name="T1" fmla="*/ 0 h 21600"/>
              <a:gd name="T2" fmla="*/ 2787 w 21600"/>
              <a:gd name="T3" fmla="*/ 21600 h 21600"/>
              <a:gd name="T4" fmla="*/ 9725 w 21600"/>
              <a:gd name="T5" fmla="*/ 8826 h 21600"/>
              <a:gd name="T6" fmla="*/ 15663 w 21600"/>
              <a:gd name="T7" fmla="*/ 14865 h 21600"/>
              <a:gd name="T8" fmla="*/ 21600 w 21600"/>
              <a:gd name="T9" fmla="*/ 8826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4865"/>
                </a:moveTo>
                <a:lnTo>
                  <a:pt x="21600" y="8826"/>
                </a:lnTo>
                <a:lnTo>
                  <a:pt x="18450" y="8826"/>
                </a:lnTo>
                <a:lnTo>
                  <a:pt x="18450" y="8310"/>
                </a:lnTo>
                <a:cubicBezTo>
                  <a:pt x="18450" y="3721"/>
                  <a:pt x="14320" y="0"/>
                  <a:pt x="9225" y="0"/>
                </a:cubicBezTo>
                <a:cubicBezTo>
                  <a:pt x="4130" y="0"/>
                  <a:pt x="0" y="3799"/>
                  <a:pt x="0" y="8485"/>
                </a:cubicBezTo>
                <a:lnTo>
                  <a:pt x="0" y="21600"/>
                </a:lnTo>
                <a:lnTo>
                  <a:pt x="5574" y="21600"/>
                </a:lnTo>
                <a:lnTo>
                  <a:pt x="5574" y="8310"/>
                </a:lnTo>
                <a:cubicBezTo>
                  <a:pt x="5574" y="6664"/>
                  <a:pt x="7055" y="5330"/>
                  <a:pt x="8882" y="5330"/>
                </a:cubicBezTo>
                <a:lnTo>
                  <a:pt x="9568" y="5330"/>
                </a:lnTo>
                <a:cubicBezTo>
                  <a:pt x="11395" y="5330"/>
                  <a:pt x="12876" y="6664"/>
                  <a:pt x="12876" y="8310"/>
                </a:cubicBezTo>
                <a:lnTo>
                  <a:pt x="12876" y="8826"/>
                </a:lnTo>
                <a:lnTo>
                  <a:pt x="9725" y="8826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60057"/>
            <a:ext cx="7467600" cy="45719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42852"/>
            <a:ext cx="7467600" cy="6715148"/>
          </a:xfrm>
        </p:spPr>
        <p:txBody>
          <a:bodyPr/>
          <a:lstStyle/>
          <a:p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3. Dokładnie gryź i przeżuwaj spożywany pokarm.</a:t>
            </a: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Pierwsze trawienie odbywa się w jamie ustnej. Dokładne gryzienie i przeżuwanie i wymieszanie ze śliną spożywanego pokarmu umożliwia w dalszej kolejności sokom żołądkowym dokładniejsze i szybsze trawienie, przez co pokarm "wpadający" do żołądka szybciej "wypada" z żołądka.</a:t>
            </a:r>
          </a:p>
          <a:p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4. Spożywaj produkty z niskim indeksem glikemicznym i niskim ładunkiem glikemicznym.</a:t>
            </a: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Wysoki poziom insuliny sprzyja powstawaniu nadwagi. Wysoki poziom związany jest zaś z konsumpcją pewnej grupy węglowodanów, które w sposób gwałtowny i znaczny podnoszą chwilowy poziom glukozy w surowicy krwi, czyli innymi słowy, mają tzw. wysoki indeks </a:t>
            </a: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glikemiczny.</a:t>
            </a:r>
            <a:endParaRPr lang="pl-PL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pl-PL" dirty="0"/>
          </a:p>
        </p:txBody>
      </p:sp>
      <p:sp>
        <p:nvSpPr>
          <p:cNvPr id="2050" name="UTurnArrow"/>
          <p:cNvSpPr>
            <a:spLocks noEditPoints="1" noChangeArrowheads="1"/>
          </p:cNvSpPr>
          <p:nvPr/>
        </p:nvSpPr>
        <p:spPr bwMode="auto">
          <a:xfrm>
            <a:off x="7215206" y="5786454"/>
            <a:ext cx="1071570" cy="885825"/>
          </a:xfrm>
          <a:custGeom>
            <a:avLst/>
            <a:gdLst>
              <a:gd name="G0" fmla="+- 0 0 0"/>
              <a:gd name="G1" fmla="+- 5574 0 0"/>
              <a:gd name="G2" fmla="*/ 5574 1 2"/>
              <a:gd name="G3" fmla="*/ 9725 1 2"/>
              <a:gd name="G4" fmla="+- 10800 G3 G2"/>
              <a:gd name="G5" fmla="+- 10800 G3 0"/>
              <a:gd name="G6" fmla="+- G5 G2 0"/>
              <a:gd name="G7" fmla="*/ G6 1 2"/>
              <a:gd name="G8" fmla="+- 9725 0 0"/>
              <a:gd name="G9" fmla="+- 21600 0 5574"/>
              <a:gd name="G10" fmla="+- 21600 0 9725"/>
              <a:gd name="G11" fmla="min G10 8691"/>
              <a:gd name="G12" fmla="+- 8826 0 0"/>
              <a:gd name="G13" fmla="+- 14865 0 5975"/>
              <a:gd name="G14" fmla="+- 14865 0 0"/>
              <a:gd name="G15" fmla="*/ 5574 5842 6110"/>
              <a:gd name="G16" fmla="+- 8826 1350 0"/>
              <a:gd name="G17" fmla="+- 8310 0 G15"/>
              <a:gd name="G18" fmla="*/ G17 G7 8310"/>
              <a:gd name="G19" fmla="+- 5574 G18 0"/>
              <a:gd name="G20" fmla="+- G4 0 G18"/>
              <a:gd name="T0" fmla="*/ 9225 w 21600"/>
              <a:gd name="T1" fmla="*/ 0 h 21600"/>
              <a:gd name="T2" fmla="*/ 2787 w 21600"/>
              <a:gd name="T3" fmla="*/ 21600 h 21600"/>
              <a:gd name="T4" fmla="*/ 9725 w 21600"/>
              <a:gd name="T5" fmla="*/ 8826 h 21600"/>
              <a:gd name="T6" fmla="*/ 15663 w 21600"/>
              <a:gd name="T7" fmla="*/ 14865 h 21600"/>
              <a:gd name="T8" fmla="*/ 21600 w 21600"/>
              <a:gd name="T9" fmla="*/ 8826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G1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3" y="14865"/>
                </a:moveTo>
                <a:lnTo>
                  <a:pt x="21600" y="8826"/>
                </a:lnTo>
                <a:lnTo>
                  <a:pt x="18450" y="8826"/>
                </a:lnTo>
                <a:lnTo>
                  <a:pt x="18450" y="8310"/>
                </a:lnTo>
                <a:cubicBezTo>
                  <a:pt x="18450" y="3721"/>
                  <a:pt x="14320" y="0"/>
                  <a:pt x="9225" y="0"/>
                </a:cubicBezTo>
                <a:cubicBezTo>
                  <a:pt x="4130" y="0"/>
                  <a:pt x="0" y="3799"/>
                  <a:pt x="0" y="8485"/>
                </a:cubicBezTo>
                <a:lnTo>
                  <a:pt x="0" y="21600"/>
                </a:lnTo>
                <a:lnTo>
                  <a:pt x="5574" y="21600"/>
                </a:lnTo>
                <a:lnTo>
                  <a:pt x="5574" y="8310"/>
                </a:lnTo>
                <a:cubicBezTo>
                  <a:pt x="5574" y="6664"/>
                  <a:pt x="7055" y="5330"/>
                  <a:pt x="8882" y="5330"/>
                </a:cubicBezTo>
                <a:lnTo>
                  <a:pt x="9568" y="5330"/>
                </a:lnTo>
                <a:cubicBezTo>
                  <a:pt x="11395" y="5330"/>
                  <a:pt x="12876" y="6664"/>
                  <a:pt x="12876" y="8310"/>
                </a:cubicBezTo>
                <a:lnTo>
                  <a:pt x="12876" y="8826"/>
                </a:lnTo>
                <a:lnTo>
                  <a:pt x="9725" y="8826"/>
                </a:lnTo>
                <a:close/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0"/>
            <a:ext cx="7467600" cy="6858000"/>
          </a:xfrm>
        </p:spPr>
        <p:txBody>
          <a:bodyPr/>
          <a:lstStyle/>
          <a:p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5. Unikaj nadmiernej ilości cholesterolu.</a:t>
            </a: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Tłuszcze zwierzęce podnoszą poziom cholesterolu w surowicy i zwiększają krzepliwość krwi. Produkty obfitujące w cholesterol również podnoszą stężenie cholesterolu.</a:t>
            </a:r>
          </a:p>
          <a:p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6. Spożywaj produkty nieprzetworzone zawierające naturalne witaminy, sole mineralne, błonnik, Niezbędne Nienasycone Kwasy Tłuszczowe.</a:t>
            </a: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Świeże i nieprzetworzone warzywa i owoce są najlepszym i niezastąpionym przez żadne preparaty źródłem witamin, soli mineralnych, błonnika jak również mniej poznanych związków takich jak: bioflawonoidy, substancji witaminopodobnych i nie wchodzących w skład witamin i minerałów antyoksydantów.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Content Placeholder 3" descr="unikam(1)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-142900"/>
            <a:ext cx="9143999" cy="70009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1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Rola witamin w organizmie człowieka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sz="4300" dirty="0" smtClean="0">
                <a:solidFill>
                  <a:srgbClr val="92D050"/>
                </a:solidFill>
              </a:rPr>
              <a:t>WITAMINA   </a:t>
            </a:r>
            <a:r>
              <a:rPr lang="pl-PL" sz="5800" b="1" dirty="0" smtClean="0">
                <a:solidFill>
                  <a:srgbClr val="92D050"/>
                </a:solidFill>
              </a:rPr>
              <a:t>A</a:t>
            </a:r>
          </a:p>
          <a:p>
            <a:pPr algn="ctr">
              <a:buNone/>
            </a:pPr>
            <a:r>
              <a:rPr lang="pl-PL" sz="3300" dirty="0" smtClean="0">
                <a:solidFill>
                  <a:srgbClr val="7030A0"/>
                </a:solidFill>
              </a:rPr>
              <a:t>Uczestniczy w procesie widzenia – przekształca się w </a:t>
            </a:r>
            <a:r>
              <a:rPr lang="pl-PL" sz="3300" dirty="0" smtClean="0">
                <a:solidFill>
                  <a:srgbClr val="7030A0"/>
                </a:solidFill>
              </a:rPr>
              <a:t>retinal, </a:t>
            </a:r>
            <a:r>
              <a:rPr lang="pl-PL" sz="3300" dirty="0" smtClean="0">
                <a:solidFill>
                  <a:srgbClr val="7030A0"/>
                </a:solidFill>
              </a:rPr>
              <a:t>wchodzący w skład rodopsyny (purpury wzrokowej</a:t>
            </a:r>
            <a:r>
              <a:rPr lang="pl-PL" sz="3300" dirty="0" smtClean="0">
                <a:solidFill>
                  <a:srgbClr val="7030A0"/>
                </a:solidFill>
              </a:rPr>
              <a:t>), </a:t>
            </a:r>
            <a:r>
              <a:rPr lang="pl-PL" sz="3300" dirty="0" smtClean="0">
                <a:solidFill>
                  <a:srgbClr val="7030A0"/>
                </a:solidFill>
              </a:rPr>
              <a:t>która utrzymuje wrażliwość pręcików siatkówki oka na </a:t>
            </a:r>
            <a:r>
              <a:rPr lang="pl-PL" sz="3300" dirty="0" smtClean="0">
                <a:solidFill>
                  <a:srgbClr val="7030A0"/>
                </a:solidFill>
              </a:rPr>
              <a:t>przyćmioneświatło. </a:t>
            </a:r>
            <a:r>
              <a:rPr lang="pl-PL" sz="3300" dirty="0" smtClean="0">
                <a:solidFill>
                  <a:srgbClr val="7030A0"/>
                </a:solidFill>
              </a:rPr>
              <a:t>Wpływa na właściwy wzrost i rozwój kości, wzmacniażuchwę i zapobiega tworzeniu się krzywego </a:t>
            </a:r>
            <a:r>
              <a:rPr lang="pl-PL" sz="3300" dirty="0" smtClean="0">
                <a:solidFill>
                  <a:srgbClr val="7030A0"/>
                </a:solidFill>
              </a:rPr>
              <a:t>zgryzu</a:t>
            </a:r>
            <a:endParaRPr lang="pl-PL" sz="36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400" dirty="0" smtClean="0">
                <a:solidFill>
                  <a:schemeClr val="accent2">
                    <a:lumMod val="75000"/>
                  </a:schemeClr>
                </a:solidFill>
              </a:rPr>
              <a:t>WITAMINA </a:t>
            </a:r>
            <a:r>
              <a:rPr lang="pl-PL" sz="4400" b="1" dirty="0" smtClean="0">
                <a:solidFill>
                  <a:schemeClr val="accent2">
                    <a:lumMod val="75000"/>
                  </a:schemeClr>
                </a:solidFill>
              </a:rPr>
              <a:t>D</a:t>
            </a:r>
            <a:endParaRPr lang="pl-PL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Content Placeholder 3" descr="witamina D, niedobor copy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85786" y="1000108"/>
            <a:ext cx="7286676" cy="564360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</TotalTime>
  <Words>188</Words>
  <Application>Microsoft Office PowerPoint</Application>
  <PresentationFormat>On-screen Show (4:3)</PresentationFormat>
  <Paragraphs>18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ZDROWE ODŻYWIANIE</vt:lpstr>
      <vt:lpstr>ODŻYWIANIE</vt:lpstr>
      <vt:lpstr>Slide 3</vt:lpstr>
      <vt:lpstr>ZASADY ZDROWEGO JEDZENIA</vt:lpstr>
      <vt:lpstr>Slide 5</vt:lpstr>
      <vt:lpstr>Slide 6</vt:lpstr>
      <vt:lpstr>Slide 7</vt:lpstr>
      <vt:lpstr>Rola witamin w organizmie człowieka </vt:lpstr>
      <vt:lpstr>WITAMINA D</vt:lpstr>
      <vt:lpstr>WITAMINA E</vt:lpstr>
      <vt:lpstr>10 warunków zdrowego odżywiania</vt:lpstr>
    </vt:vector>
  </TitlesOfParts>
  <Company>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ZDROWE ODŻYWIANIE</dc:title>
  <dc:creator>x</dc:creator>
  <cp:lastModifiedBy>x</cp:lastModifiedBy>
  <cp:revision>1</cp:revision>
  <dcterms:created xsi:type="dcterms:W3CDTF">2013-11-08T18:57:34Z</dcterms:created>
  <dcterms:modified xsi:type="dcterms:W3CDTF">2013-11-08T19:26:25Z</dcterms:modified>
</cp:coreProperties>
</file>