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72" r:id="rId3"/>
    <p:sldId id="258" r:id="rId4"/>
    <p:sldId id="257" r:id="rId5"/>
    <p:sldId id="262" r:id="rId6"/>
    <p:sldId id="263" r:id="rId7"/>
    <p:sldId id="261" r:id="rId8"/>
    <p:sldId id="260" r:id="rId9"/>
    <p:sldId id="259" r:id="rId10"/>
    <p:sldId id="269" r:id="rId11"/>
    <p:sldId id="268" r:id="rId12"/>
    <p:sldId id="271" r:id="rId1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E0512B8-B407-4CE3-B73A-CB6DF41C66FB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A129E63-F67A-406F-AB25-DACD1E5A04B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1843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6CEAA2-007C-4F41-B48A-63B2EF4AC220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CCB1F-61F1-4A2A-B7B6-9D83B44E4621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EE870-C1B3-4684-B734-A799A423A6B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FC186-F660-4A02-B249-E9E88DC7EFFE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7AEF-2026-4A32-8EC2-382B4465A3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A43B0-4C47-461B-B0B9-1EB884A191EA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23639-F761-4376-8012-B944C5FDFF5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28EE8-E8E8-4068-A015-C94A94FDDED7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F5248-8CB8-47A5-BFCA-0A8CC166C7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BB36F-B479-4FA1-A486-1C8DFAEA9C81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4F893-34EE-419F-902B-90D1FEABFA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7B13C-8163-4E6E-B2DE-B1677E0E9A31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737E9-5296-4545-9EBE-5CA37F30A9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44C5A-26F1-4E73-8CF6-0B4B5B68BD7C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68E74-57F4-4315-BD94-1E161D2E33C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A29E7-4479-452F-A1E4-5ADC6CFE0A92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067D5-E6E2-4E7A-BB07-CB3FC83B15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23328-95E0-42F7-BEC7-81B582DD258F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5808D-C6EB-4186-B6EC-AA8C50F7FF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7096B-1A40-43BB-A9A5-781FCDED1769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2BB21-DE9F-48BA-AE8C-4CA5CBD69D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ójkąt prostokątny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F03E9-394E-42B9-8692-EBDB61FDB19F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A3DD9-B8F9-4AFF-B592-3D6E77B9CB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D0B897-D2BD-45B4-8F24-C1D329C65E61}" type="datetimeFigureOut">
              <a:rPr lang="pl-PL"/>
              <a:pPr>
                <a:defRPr/>
              </a:pPr>
              <a:t>2013-11-06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E38A00-123A-49D9-A635-AE5E50EBFD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33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3" r:id="rId3"/>
    <p:sldLayoutId id="2147483790" r:id="rId4"/>
    <p:sldLayoutId id="2147483789" r:id="rId5"/>
    <p:sldLayoutId id="2147483788" r:id="rId6"/>
    <p:sldLayoutId id="2147483787" r:id="rId7"/>
    <p:sldLayoutId id="2147483786" r:id="rId8"/>
    <p:sldLayoutId id="2147483794" r:id="rId9"/>
    <p:sldLayoutId id="2147483785" r:id="rId10"/>
    <p:sldLayoutId id="21474837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357158" y="857232"/>
            <a:ext cx="7851648" cy="155735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5200" dirty="0" smtClean="0"/>
              <a:t>Piramida żywieniowa-czy warto według niej żyć ?</a:t>
            </a:r>
            <a:endParaRPr lang="pl-PL" sz="5200" dirty="0"/>
          </a:p>
        </p:txBody>
      </p:sp>
      <p:pic>
        <p:nvPicPr>
          <p:cNvPr id="5" name="Picture 16" descr="02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643188"/>
            <a:ext cx="400050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Obraz 5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4071938"/>
            <a:ext cx="3429000" cy="240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Obraz 4" descr="images (2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88" y="3448050"/>
            <a:ext cx="514350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6429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4600" b="1" i="1" dirty="0" smtClean="0">
                <a:solidFill>
                  <a:schemeClr val="accent2">
                    <a:lumMod val="75000"/>
                  </a:schemeClr>
                </a:solidFill>
                <a:cs typeface="Times New Roman" charset="0"/>
              </a:rPr>
              <a:t>Zasady zdrowego odżywiania</a:t>
            </a:r>
            <a:endParaRPr lang="pl-PL" sz="4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579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smtClean="0">
                <a:latin typeface="Times" pitchFamily="18" charset="0"/>
              </a:rPr>
              <a:t>Zawsze kupuj świeże produkty spożywcze.</a:t>
            </a:r>
          </a:p>
          <a:p>
            <a:r>
              <a:rPr lang="pl-PL" sz="2000" smtClean="0">
                <a:latin typeface="Times" pitchFamily="18" charset="0"/>
              </a:rPr>
              <a:t>Sprawdzaj datę produkcji i termin przydatności do spożycia.</a:t>
            </a:r>
          </a:p>
          <a:p>
            <a:r>
              <a:rPr lang="pl-PL" sz="2000" smtClean="0">
                <a:latin typeface="Times" pitchFamily="18" charset="0"/>
              </a:rPr>
              <a:t>Unikaj produktów zawierające sztuczne barwniki </a:t>
            </a:r>
          </a:p>
          <a:p>
            <a:pPr>
              <a:buFontTx/>
              <a:buNone/>
            </a:pPr>
            <a:r>
              <a:rPr lang="pl-PL" sz="2000" smtClean="0">
                <a:latin typeface="Times" pitchFamily="18" charset="0"/>
              </a:rPr>
              <a:t>      lub konserwanty.</a:t>
            </a:r>
          </a:p>
          <a:p>
            <a:r>
              <a:rPr lang="pl-PL" sz="2000" smtClean="0">
                <a:latin typeface="Times" pitchFamily="18" charset="0"/>
              </a:rPr>
              <a:t>Nie kupuj produktów nieznanego pochodzenia.</a:t>
            </a:r>
          </a:p>
          <a:p>
            <a:r>
              <a:rPr lang="pl-PL" sz="2000" smtClean="0">
                <a:latin typeface="Times" pitchFamily="18" charset="0"/>
              </a:rPr>
              <a:t>Odżywiaj się zgodnie  z zaleceniami piramidy zdrowia.</a:t>
            </a:r>
          </a:p>
          <a:p>
            <a:r>
              <a:rPr lang="pl-PL" sz="2000" smtClean="0">
                <a:latin typeface="Times" pitchFamily="18" charset="0"/>
              </a:rPr>
              <a:t>Przestrzegaj zasad zdrowego odżywiania. </a:t>
            </a:r>
          </a:p>
          <a:p>
            <a:endParaRPr lang="pl-PL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Obraz 5" descr="images (4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1341438"/>
            <a:ext cx="7242175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500" y="8572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b="1" i="1" dirty="0" smtClean="0">
                <a:solidFill>
                  <a:schemeClr val="accent2">
                    <a:lumMod val="75000"/>
                  </a:schemeClr>
                </a:solidFill>
              </a:rPr>
              <a:t>Jakie przesłanie dla nas wynika z piramidy?</a:t>
            </a:r>
            <a:endParaRPr lang="pl-PL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603" name="Symbol zastępczy zawartości 4"/>
          <p:cNvSpPr>
            <a:spLocks noGrp="1"/>
          </p:cNvSpPr>
          <p:nvPr>
            <p:ph idx="1"/>
          </p:nvPr>
        </p:nvSpPr>
        <p:spPr>
          <a:xfrm>
            <a:off x="500063" y="2000250"/>
            <a:ext cx="8229600" cy="43894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sz="1800" smtClean="0"/>
              <a:t>1. Codziennie powinniśmy ćwiczyć przynajmniej pół godziny, można też chodzić, jeździć na rowerze, bo ruch chroni przed chorobami cywilizacji, np. cukrzycą i schorzeniami serca i kręgosłupa. </a:t>
            </a:r>
          </a:p>
          <a:p>
            <a:pPr>
              <a:buFont typeface="Wingdings" pitchFamily="2" charset="2"/>
              <a:buChar char="Ø"/>
            </a:pPr>
            <a:r>
              <a:rPr lang="pl-PL" sz="1800" smtClean="0"/>
              <a:t> 2. Należy jeść produkty węglowodanowe z jak najmniej przetworzonych mąk gruboziarnistych, a także kasze, zwłaszcza gryczaną i jęczmienną. To najlepsze źródła skrobi i błonnika.</a:t>
            </a:r>
          </a:p>
          <a:p>
            <a:pPr>
              <a:buFont typeface="Wingdings" pitchFamily="2" charset="2"/>
              <a:buChar char="Ø"/>
            </a:pPr>
            <a:r>
              <a:rPr lang="pl-PL" sz="1800" smtClean="0"/>
              <a:t>3. W codziennym menu powinny się znaleźć tłuszcze roślinne, a więc oliwa z oliwek, oleje - słonecznikowy, sojowy, rzepakowy i wysokiej jakości margaryny miękkie (bez tłuszczów trans). Dostarczają nam niezbędnych nienasyconych kwasów tłuszczowych, zwłaszcza potrzebnych organizmowi tłuszczów omega-6 i omega-3, które możemy czerpać jedynie z pożywienia. </a:t>
            </a:r>
          </a:p>
          <a:p>
            <a:pPr>
              <a:buFont typeface="Wingdings" pitchFamily="2" charset="2"/>
              <a:buChar char="Ø"/>
            </a:pPr>
            <a:r>
              <a:rPr lang="pl-PL" sz="1800" smtClean="0"/>
              <a:t>4. Warzywa najlepiej jeść surowe lub gotowane na parze, bez zasmażek. Niektóre owoce zawierają dużo cukru (fruktozy), dlatego zaleca się je jeść najwyżej dwa-trzy razy dziennie. Nie wolno z nich rezygnować, bo dostarczają nam witamin.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z="6600" smtClean="0"/>
              <a:t>Koniec ! </a:t>
            </a:r>
            <a:r>
              <a:rPr lang="pl-PL" sz="6600" smtClean="0">
                <a:sym typeface="Wingdings" pitchFamily="2" charset="2"/>
              </a:rPr>
              <a:t></a:t>
            </a:r>
          </a:p>
          <a:p>
            <a:pPr>
              <a:buFont typeface="Wingdings 2" pitchFamily="18" charset="2"/>
              <a:buNone/>
            </a:pPr>
            <a:endParaRPr lang="pl-PL" sz="66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pl-PL" sz="6600" smtClean="0">
                <a:sym typeface="Wingdings" pitchFamily="2" charset="2"/>
              </a:rPr>
              <a:t>Eliza Wanat 2bLo</a:t>
            </a:r>
            <a:endParaRPr lang="pl-PL" sz="6600" smtClean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Obraz 4" descr="images (1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2247900"/>
            <a:ext cx="6424613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143000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4600" b="1" i="1" dirty="0" smtClean="0">
                <a:solidFill>
                  <a:schemeClr val="accent2">
                    <a:lumMod val="75000"/>
                  </a:schemeClr>
                </a:solidFill>
              </a:rPr>
              <a:t>Piramida żywieniowa czy warto według niej żyć ?</a:t>
            </a:r>
            <a:endParaRPr lang="pl-PL" sz="4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363" name="Symbol zastępczy zawartości 2"/>
          <p:cNvSpPr>
            <a:spLocks noGrp="1"/>
          </p:cNvSpPr>
          <p:nvPr>
            <p:ph idx="1"/>
          </p:nvPr>
        </p:nvSpPr>
        <p:spPr>
          <a:xfrm>
            <a:off x="428625" y="2286000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z="2800" smtClean="0"/>
              <a:t>   Najważniejszym celem zdrowego żywienia jest dostarczanie organizmowi wszystkich składników odżywczych w odpowiednich ilościach i proporcjach. Ilość energii dostarczana z pożywienia powinna być ściśle dostosowana do potrzeb organizmu.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88" y="714375"/>
            <a:ext cx="8229600" cy="71437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4600" b="1" i="1" dirty="0" smtClean="0">
                <a:solidFill>
                  <a:schemeClr val="accent2">
                    <a:lumMod val="75000"/>
                  </a:schemeClr>
                </a:solidFill>
              </a:rPr>
              <a:t>Piramida żywieniowa:</a:t>
            </a:r>
            <a:endParaRPr lang="pl-PL" sz="4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386" name="Symbol zastępczy zawartości 9" descr="piramida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57375" y="1643063"/>
            <a:ext cx="4429125" cy="4887912"/>
          </a:xfrm>
        </p:spPr>
      </p:pic>
      <p:sp>
        <p:nvSpPr>
          <p:cNvPr id="16387" name="pole tekstowe 10"/>
          <p:cNvSpPr txBox="1">
            <a:spLocks noChangeArrowheads="1"/>
          </p:cNvSpPr>
          <p:nvPr/>
        </p:nvSpPr>
        <p:spPr bwMode="auto">
          <a:xfrm>
            <a:off x="6143625" y="5429250"/>
            <a:ext cx="2428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Produkty zbożowe </a:t>
            </a:r>
          </a:p>
        </p:txBody>
      </p:sp>
      <p:sp>
        <p:nvSpPr>
          <p:cNvPr id="16388" name="pole tekstowe 11"/>
          <p:cNvSpPr txBox="1">
            <a:spLocks noChangeArrowheads="1"/>
          </p:cNvSpPr>
          <p:nvPr/>
        </p:nvSpPr>
        <p:spPr bwMode="auto">
          <a:xfrm>
            <a:off x="5572125" y="4214813"/>
            <a:ext cx="1785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Owoce</a:t>
            </a:r>
          </a:p>
        </p:txBody>
      </p:sp>
      <p:sp>
        <p:nvSpPr>
          <p:cNvPr id="16389" name="pole tekstowe 12"/>
          <p:cNvSpPr txBox="1">
            <a:spLocks noChangeArrowheads="1"/>
          </p:cNvSpPr>
          <p:nvPr/>
        </p:nvSpPr>
        <p:spPr bwMode="auto">
          <a:xfrm>
            <a:off x="1500188" y="4143375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Warzywa</a:t>
            </a:r>
          </a:p>
        </p:txBody>
      </p:sp>
      <p:sp>
        <p:nvSpPr>
          <p:cNvPr id="16390" name="pole tekstowe 13"/>
          <p:cNvSpPr txBox="1">
            <a:spLocks noChangeArrowheads="1"/>
          </p:cNvSpPr>
          <p:nvPr/>
        </p:nvSpPr>
        <p:spPr bwMode="auto">
          <a:xfrm>
            <a:off x="5000625" y="2928938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Produkty mleczne</a:t>
            </a:r>
          </a:p>
        </p:txBody>
      </p:sp>
      <p:sp>
        <p:nvSpPr>
          <p:cNvPr id="16391" name="pole tekstowe 14"/>
          <p:cNvSpPr txBox="1">
            <a:spLocks noChangeArrowheads="1"/>
          </p:cNvSpPr>
          <p:nvPr/>
        </p:nvSpPr>
        <p:spPr bwMode="auto">
          <a:xfrm>
            <a:off x="1071563" y="3000375"/>
            <a:ext cx="19288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Produkty mięsne</a:t>
            </a:r>
          </a:p>
        </p:txBody>
      </p:sp>
      <p:sp>
        <p:nvSpPr>
          <p:cNvPr id="16392" name="pole tekstowe 15"/>
          <p:cNvSpPr txBox="1">
            <a:spLocks noChangeArrowheads="1"/>
          </p:cNvSpPr>
          <p:nvPr/>
        </p:nvSpPr>
        <p:spPr bwMode="auto">
          <a:xfrm>
            <a:off x="4357688" y="2000250"/>
            <a:ext cx="1857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Tłuszcze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Obraz 5" descr="images (5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4602163"/>
            <a:ext cx="3214687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Obraz 3" descr="images (6)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162932">
            <a:off x="3668713" y="2651125"/>
            <a:ext cx="4448175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5619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5100" b="1" i="1" dirty="0" smtClean="0">
                <a:solidFill>
                  <a:schemeClr val="accent2">
                    <a:lumMod val="75000"/>
                  </a:schemeClr>
                </a:solidFill>
              </a:rPr>
              <a:t>Produkty</a:t>
            </a:r>
            <a:r>
              <a:rPr lang="pl-PL" sz="4600" b="1" i="1" dirty="0" smtClean="0">
                <a:solidFill>
                  <a:schemeClr val="accent2">
                    <a:lumMod val="75000"/>
                  </a:schemeClr>
                </a:solidFill>
              </a:rPr>
              <a:t> zbożowe </a:t>
            </a:r>
            <a:endParaRPr lang="pl-PL" sz="4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41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mtClean="0"/>
              <a:t>   Produkty zbożowe(bogate w węglowodany przyswajalne) powinny występować w każdym naszym posiłku w ciągu dnia. Należy je oczywiście urozmaicać, np. ciemne pieczywo, płatki zbożowe, makaron, musli czy płatki zbożowe.</a:t>
            </a:r>
            <a:br>
              <a:rPr lang="pl-PL" smtClean="0"/>
            </a:br>
            <a:r>
              <a:rPr lang="pl-PL" smtClean="0"/>
              <a:t>Produkty występujące w tej grupie są bogatym źródłem węglowodanów złożonych, białka roślinnego, witamin z grupy B- B1, B2, B6 i PP, również błonnika pokarmowego ułatwiającego trawienie i regulującego prace jelit.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Obraz 6" descr="Obraz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2286000"/>
            <a:ext cx="8143875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63" y="785813"/>
            <a:ext cx="8143875" cy="20621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  <a:t/>
            </a:r>
            <a:b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</a:br>
            <a: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  <a:t/>
            </a:r>
            <a:b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</a:br>
            <a: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  <a:t/>
            </a:r>
            <a:b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</a:br>
            <a: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  <a:t/>
            </a:r>
            <a:b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</a:br>
            <a: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  <a:t/>
            </a:r>
            <a:b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</a:br>
            <a: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  <a:t/>
            </a:r>
            <a:b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</a:br>
            <a: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  <a:t/>
            </a:r>
            <a:br>
              <a:rPr lang="pl-PL" sz="2800" b="1" smtClean="0">
                <a:solidFill>
                  <a:srgbClr val="008000"/>
                </a:solidFill>
                <a:latin typeface="Times" pitchFamily="18" charset="0"/>
                <a:cs typeface="Times New Roman" charset="0"/>
              </a:rPr>
            </a:br>
            <a:r>
              <a:rPr lang="pl-PL" sz="4600" b="1" i="1" smtClean="0">
                <a:solidFill>
                  <a:schemeClr val="accent2">
                    <a:lumMod val="75000"/>
                  </a:schemeClr>
                </a:solidFill>
                <a:cs typeface="Times New Roman" charset="0"/>
              </a:rPr>
              <a:t>Najważniejsze produkty zbożowe to</a:t>
            </a:r>
            <a:r>
              <a:rPr lang="pl-PL" sz="4600" b="1" i="1" smtClean="0">
                <a:solidFill>
                  <a:schemeClr val="accent2">
                    <a:lumMod val="75000"/>
                  </a:schemeClr>
                </a:solidFill>
              </a:rPr>
              <a:t> te</a:t>
            </a:r>
            <a:r>
              <a:rPr lang="pl-PL" sz="4600" b="1" i="1" smtClean="0">
                <a:solidFill>
                  <a:schemeClr val="accent2">
                    <a:lumMod val="75000"/>
                  </a:schemeClr>
                </a:solidFill>
                <a:cs typeface="Times New Roman" charset="0"/>
              </a:rPr>
              <a:t>, które powinieneś jeść codziennie :</a:t>
            </a:r>
            <a:endParaRPr lang="pl-PL" sz="4600" dirty="0"/>
          </a:p>
        </p:txBody>
      </p:sp>
      <p:sp>
        <p:nvSpPr>
          <p:cNvPr id="194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928938"/>
            <a:ext cx="8229600" cy="3395662"/>
          </a:xfrm>
        </p:spPr>
        <p:txBody>
          <a:bodyPr/>
          <a:lstStyle/>
          <a:p>
            <a:pPr algn="just"/>
            <a:r>
              <a:rPr lang="pl-PL" sz="2800" smtClean="0"/>
              <a:t>Chleb</a:t>
            </a:r>
          </a:p>
          <a:p>
            <a:pPr algn="just"/>
            <a:r>
              <a:rPr lang="pl-PL" sz="2800" smtClean="0"/>
              <a:t>Makaron</a:t>
            </a:r>
          </a:p>
          <a:p>
            <a:pPr algn="just"/>
            <a:r>
              <a:rPr lang="pl-PL" sz="2800" smtClean="0"/>
              <a:t>Ryż</a:t>
            </a:r>
          </a:p>
          <a:p>
            <a:pPr algn="just"/>
            <a:r>
              <a:rPr lang="pl-PL" sz="2800" smtClean="0"/>
              <a:t>Kasza</a:t>
            </a:r>
          </a:p>
          <a:p>
            <a:pPr>
              <a:buFont typeface="Wingdings 2" pitchFamily="18" charset="2"/>
              <a:buNone/>
            </a:pPr>
            <a:endParaRPr lang="pl-PL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Obraz 3" descr="pobran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88" y="2714625"/>
            <a:ext cx="34925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500" y="928688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4600" b="1" i="1" dirty="0" smtClean="0">
                <a:solidFill>
                  <a:schemeClr val="accent2">
                    <a:lumMod val="75000"/>
                  </a:schemeClr>
                </a:solidFill>
              </a:rPr>
              <a:t>Owoce i warzywa </a:t>
            </a:r>
            <a:r>
              <a:rPr lang="pl-PL" sz="4600" dirty="0" smtClean="0"/>
              <a:t/>
            </a:r>
            <a:br>
              <a:rPr lang="pl-PL" sz="4600" dirty="0" smtClean="0"/>
            </a:br>
            <a:endParaRPr lang="pl-PL" sz="4600" dirty="0"/>
          </a:p>
        </p:txBody>
      </p:sp>
      <p:sp>
        <p:nvSpPr>
          <p:cNvPr id="2048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643063"/>
            <a:ext cx="8229600" cy="3255962"/>
          </a:xfrm>
        </p:spPr>
        <p:txBody>
          <a:bodyPr>
            <a:spAutoFit/>
          </a:bodyPr>
          <a:lstStyle/>
          <a:p>
            <a:r>
              <a:rPr lang="pl-PL" smtClean="0"/>
              <a:t>Dostarczają twojemu organizmowi niezbędnych witamin C i minerałów.</a:t>
            </a:r>
          </a:p>
          <a:p>
            <a:r>
              <a:rPr lang="pl-PL" smtClean="0"/>
              <a:t>Wzmacniają twój organizm.</a:t>
            </a:r>
          </a:p>
          <a:p>
            <a:r>
              <a:rPr lang="pl-PL" smtClean="0"/>
              <a:t>Regulują  procesy zachodzące w tkankach.</a:t>
            </a:r>
          </a:p>
          <a:p>
            <a:r>
              <a:rPr lang="pl-PL" smtClean="0"/>
              <a:t>Pozwolą zachować dobre zdrowie i kondycję.</a:t>
            </a:r>
          </a:p>
          <a:p>
            <a:r>
              <a:rPr lang="pl-PL" smtClean="0"/>
              <a:t>Owoce i warzywa są bardzo zdrowe.</a:t>
            </a:r>
          </a:p>
          <a:p>
            <a:pPr>
              <a:buFont typeface="Wingdings 2" pitchFamily="18" charset="2"/>
              <a:buNone/>
            </a:pPr>
            <a:endParaRPr lang="pl-PL" sz="2400" smtClean="0"/>
          </a:p>
        </p:txBody>
      </p:sp>
      <p:pic>
        <p:nvPicPr>
          <p:cNvPr id="20484" name="Obraz 4" descr="Obraz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4714875"/>
            <a:ext cx="3170238" cy="1636713"/>
          </a:xfrm>
          <a:prstGeom prst="rect">
            <a:avLst/>
          </a:prstGeom>
          <a:blipFill dpi="0" rotWithShape="1">
            <a:blip r:embed="rId3">
              <a:alphaModFix amt="99000"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000125"/>
            <a:ext cx="8229600" cy="10001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5100" b="1" i="1" dirty="0" smtClean="0">
                <a:solidFill>
                  <a:schemeClr val="accent2">
                    <a:lumMod val="75000"/>
                  </a:schemeClr>
                </a:solidFill>
              </a:rPr>
              <a:t>Produkty mleczne</a:t>
            </a:r>
            <a:r>
              <a:rPr lang="pl-PL" i="1" dirty="0" smtClean="0"/>
              <a:t/>
            </a:r>
            <a:br>
              <a:rPr lang="pl-PL" i="1" dirty="0" smtClean="0"/>
            </a:br>
            <a:endParaRPr lang="pl-PL" i="1" dirty="0"/>
          </a:p>
        </p:txBody>
      </p:sp>
      <p:sp>
        <p:nvSpPr>
          <p:cNvPr id="2150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5000"/>
              </a:lnSpc>
              <a:buFont typeface="Wingdings 2" pitchFamily="18" charset="2"/>
              <a:buNone/>
            </a:pPr>
            <a:r>
              <a:rPr lang="pl-PL" smtClean="0"/>
              <a:t>    Źródłem wapnia jest mleko i przetwory mleczne, na które większe zapotrzebowanie maja dzieci i młodzież 3-4 porcje dziennie. Dorosłym wystarczy 1-2 porcje dziennie. Mleko i przetwory mleczne zawiera wit. B2, A, D i białko. O</a:t>
            </a:r>
            <a:r>
              <a:rPr lang="pl-PL" smtClean="0">
                <a:cs typeface="Times New Roman" pitchFamily="18" charset="0"/>
              </a:rPr>
              <a:t>rganizm </a:t>
            </a:r>
            <a:r>
              <a:rPr lang="pl-PL" smtClean="0"/>
              <a:t>człowieka </a:t>
            </a:r>
            <a:r>
              <a:rPr lang="pl-PL" smtClean="0">
                <a:cs typeface="Times New Roman" pitchFamily="18" charset="0"/>
              </a:rPr>
              <a:t>nie potrafi magazynować białka, więc pamiętajmy</a:t>
            </a:r>
            <a:r>
              <a:rPr lang="pl-PL" smtClean="0"/>
              <a:t>, </a:t>
            </a:r>
            <a:r>
              <a:rPr lang="pl-PL" smtClean="0">
                <a:cs typeface="Times New Roman" pitchFamily="18" charset="0"/>
              </a:rPr>
              <a:t>żeby </a:t>
            </a:r>
            <a:r>
              <a:rPr lang="pl-PL" smtClean="0"/>
              <a:t>je </a:t>
            </a:r>
            <a:r>
              <a:rPr lang="pl-PL" smtClean="0">
                <a:cs typeface="Times New Roman" pitchFamily="18" charset="0"/>
              </a:rPr>
              <a:t>regularnie dostarczać</a:t>
            </a:r>
            <a:endParaRPr lang="pl-PL" smtClean="0"/>
          </a:p>
        </p:txBody>
      </p:sp>
      <p:pic>
        <p:nvPicPr>
          <p:cNvPr id="21507" name="Obraz 3" descr="5.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2906713"/>
            <a:ext cx="3214688" cy="395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Obraz 5" descr="images (3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4929188"/>
            <a:ext cx="371475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Obraz 3" descr="Capture_00115_flat-po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4071938"/>
            <a:ext cx="3929063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086725" cy="70485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4600" b="1" i="1" dirty="0" smtClean="0">
                <a:solidFill>
                  <a:schemeClr val="accent2">
                    <a:lumMod val="75000"/>
                  </a:schemeClr>
                </a:solidFill>
              </a:rPr>
              <a:t>Produkty mięsne</a:t>
            </a:r>
            <a:endParaRPr lang="pl-PL" sz="4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53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mtClean="0"/>
              <a:t>   Mięso czerwone, drobiowe, wędliny, ryby, jaja powinny występować w co najmniej jednym posiłku w ciągu dnia, nie więcej niż 2-3 porcje. Są bogatym źródłem żelaza, pełnowartościowego białka i witamin z grupy B.- B12, B6, PP. Mięso należy spożywać z umiarem. Najbardziej łatwo strawne jest mięso drobiowe, więc najlepiej zastępować mięso czerwone, drobiowym bądź rybami.</a:t>
            </a:r>
          </a:p>
        </p:txBody>
      </p:sp>
      <p:pic>
        <p:nvPicPr>
          <p:cNvPr id="22532" name="Obraz 4" descr="raw-meat-1_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25" y="4835525"/>
            <a:ext cx="2857500" cy="202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Obraz 5" descr="pobrane (2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3929063"/>
            <a:ext cx="5214938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63" y="3071813"/>
            <a:ext cx="2417762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63341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4600" b="1" i="1" dirty="0" smtClean="0">
                <a:solidFill>
                  <a:schemeClr val="accent2">
                    <a:lumMod val="75000"/>
                  </a:schemeClr>
                </a:solidFill>
              </a:rPr>
              <a:t>Tłuszcze</a:t>
            </a:r>
            <a:endParaRPr lang="pl-PL" sz="4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    Nadmiar słodyczy powoduje próchnice zębów, przecukrzenie organizmu, czyli </a:t>
            </a:r>
            <a:r>
              <a:rPr lang="pl-PL" dirty="0" err="1" smtClean="0"/>
              <a:t>cukrzyca.Tłuszcze</a:t>
            </a:r>
            <a:r>
              <a:rPr lang="pl-PL" dirty="0" smtClean="0"/>
              <a:t>, a zwłaszcza zwierzęce powodują otyłość, miażdżyce i wiele innych chorób. </a:t>
            </a:r>
            <a:r>
              <a:rPr lang="pl-PL" dirty="0" smtClean="0">
                <a:latin typeface="Times" pitchFamily="18" charset="0"/>
                <a:cs typeface="Times New Roman" charset="0"/>
              </a:rPr>
              <a:t>Zachowajmy więc rozwagę i  dostarczajmy go w umiarkowanych ilościach.</a:t>
            </a:r>
            <a:endParaRPr lang="pl-PL" b="1" i="1" dirty="0" smtClean="0"/>
          </a:p>
          <a:p>
            <a:pPr marL="342900" indent="-34290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b="1" i="1" dirty="0" smtClean="0"/>
          </a:p>
          <a:p>
            <a:pPr marL="342900" indent="-34290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b="1" i="1" dirty="0" smtClean="0"/>
          </a:p>
          <a:p>
            <a:pPr marL="342900" indent="-34290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b="1" i="1" dirty="0" smtClean="0"/>
              <a:t>Nie należy łączyć tłuszczy z węglowodanami</a:t>
            </a:r>
            <a:r>
              <a:rPr lang="pl-PL" b="1" dirty="0" smtClean="0"/>
              <a:t>.</a:t>
            </a:r>
            <a:endParaRPr lang="pl-PL" dirty="0" smtClean="0">
              <a:latin typeface="Times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</TotalTime>
  <Words>469</Words>
  <Application>Microsoft Office PowerPoint</Application>
  <PresentationFormat>Pokaz na ekranie (4:3)</PresentationFormat>
  <Paragraphs>48</Paragraphs>
  <Slides>12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Szablon projektu</vt:lpstr>
      </vt:variant>
      <vt:variant>
        <vt:i4>4</vt:i4>
      </vt:variant>
      <vt:variant>
        <vt:lpstr>Tytuły slajdów</vt:lpstr>
      </vt:variant>
      <vt:variant>
        <vt:i4>12</vt:i4>
      </vt:variant>
    </vt:vector>
  </HeadingPairs>
  <TitlesOfParts>
    <vt:vector size="23" baseType="lpstr">
      <vt:lpstr>Constantia</vt:lpstr>
      <vt:lpstr>Arial</vt:lpstr>
      <vt:lpstr>Calibri</vt:lpstr>
      <vt:lpstr>Wingdings 2</vt:lpstr>
      <vt:lpstr>Times</vt:lpstr>
      <vt:lpstr>Times New Roman</vt:lpstr>
      <vt:lpstr>Wingdings</vt:lpstr>
      <vt:lpstr>Przepływ</vt:lpstr>
      <vt:lpstr>Przepływ</vt:lpstr>
      <vt:lpstr>Przepływ</vt:lpstr>
      <vt:lpstr>Przepływ</vt:lpstr>
      <vt:lpstr>Slajd 1</vt:lpstr>
      <vt:lpstr>Piramida żywieniowa czy warto według niej żyć ?</vt:lpstr>
      <vt:lpstr>Piramida żywieniowa:</vt:lpstr>
      <vt:lpstr>Produkty zbożowe </vt:lpstr>
      <vt:lpstr>       Najważniejsze produkty zbożowe to te, które powinieneś jeść codziennie :</vt:lpstr>
      <vt:lpstr>Owoce i warzywa  </vt:lpstr>
      <vt:lpstr>Produkty mleczne </vt:lpstr>
      <vt:lpstr>Produkty mięsne</vt:lpstr>
      <vt:lpstr>Tłuszcze</vt:lpstr>
      <vt:lpstr>Zasady zdrowego odżywiania</vt:lpstr>
      <vt:lpstr>   Jakie przesłanie dla nas wynika z piramidy?</vt:lpstr>
      <vt:lpstr>Slajd 12</vt:lpstr>
    </vt:vector>
  </TitlesOfParts>
  <Company>MXVIII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Piramida żywieniowa-czy warto według niej żyć?</dc:title>
  <dc:creator>Prywatny</dc:creator>
  <cp:lastModifiedBy>posel</cp:lastModifiedBy>
  <cp:revision>26</cp:revision>
  <dcterms:created xsi:type="dcterms:W3CDTF">2013-11-03T14:57:17Z</dcterms:created>
  <dcterms:modified xsi:type="dcterms:W3CDTF">2013-11-06T06:45:18Z</dcterms:modified>
</cp:coreProperties>
</file>