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05" d="100"/>
          <a:sy n="105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1C46-C53E-4B81-A1EF-8490F2F7CE0C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4AB4-0902-4420-9418-555CB55F0D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153B-531F-4FA1-969D-18636D01BB3B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5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FC6D-7B6A-4478-A5D2-2A26AE7033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3BF-DD6A-4F4D-A99D-926EAA7F6DBB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6B59-EA0E-4FD9-BE58-363015C75D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A919-A157-414B-8A52-73968BCED1AE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E778-1C3B-4B71-A874-4F70F2C088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106D-CB58-4BE0-8162-2D3743BAC115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7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8544-536C-4D42-AAD4-325E6784DE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AF7E-DCC3-445D-8597-946F069FF423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6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20A1-8F9D-4A90-B58E-5FF4B3664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BBB6-9D73-45B3-B1BD-7206D06701D4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F4B9-AF67-483B-9B3E-ED320D4B79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A700-6CDA-4759-82E0-5C0A01D6A39A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4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3BAE-33DD-4675-BA2C-2AC7D954D7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E6D2-FDCE-4261-8EBB-FED02EC7CFD2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3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1B07-718D-43CA-B2AA-DE688B1B85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4F51-D1AE-4FA3-8BA2-6B6CCB0EEDD4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7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7F13-B85A-476D-8B2D-53E98B212E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ED73-DD90-4D92-B812-5C70A67B1943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2206-E5F2-417B-89A8-7D9BFDBCAB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Symbol zastępczy teks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76DDEB-EDB9-4FFD-B79F-26A8BBE65A06}" type="datetimeFigureOut">
              <a:rPr lang="pl-PL"/>
              <a:pPr>
                <a:defRPr/>
              </a:pPr>
              <a:t>2013-11-06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B3C88-2569-4F46-BB17-E961006E5F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bicdoidealnejwagi.blogspot.com/" TargetMode="External"/><Relationship Id="rId2" Type="http://schemas.openxmlformats.org/officeDocument/2006/relationships/hyperlink" Target="http://wiara-walka-wygrana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ewachodakowska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4582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8000" dirty="0" smtClean="0"/>
              <a:t>otyłość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13315" name="Picture 2" descr="http://2.bp.blogspot.com/-K1JIkYo3MkE/T9ob1u_DIOI/AAAAAAAAASc/lUET5z4WNhk/s1600/Otylosc_przyczyna_ponad_3665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714625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g.wieszjak.pl/p/_wspolne/pliki_infornext/85000/85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429000"/>
            <a:ext cx="450056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Przykładowy jednodniowy jadłospis dla osoby walczącej z otyłością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452596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b="1" dirty="0" smtClean="0"/>
              <a:t>ŚNIADANIE (~300kcal)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Kawa naturalna bez cukru+2 kromki ciemnego pieczywa z wędliną i jajkiem+ sałatka ze świeżych warzyw.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b="1" dirty="0" smtClean="0"/>
              <a:t>II ŚNIADANIE(~100kcal)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Herbata z cytryną bez cukru+ kanapka z serkiem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b="1" dirty="0" smtClean="0"/>
              <a:t>OBIAD(~300kcal)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Grillowany filet z kurczaka+ ryż gotowany+ brukselka z wody+ surówka z marchwi i jabłka+ woda mineralna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b="1" dirty="0" smtClean="0"/>
              <a:t>KOLACJA(~250kcal)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Kromka ciemnego pieczywa z wędliną+ sałatka z cykorią, marchewka, jabłkiem i kukurydzą konserwową+ szklanka soku pomarańczowego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7200" dirty="0" smtClean="0"/>
              <a:t>MOBILIZACJA!!!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                                        </a:t>
            </a:r>
            <a:r>
              <a:rPr lang="pl-PL" b="1" dirty="0" smtClean="0"/>
              <a:t>Trening!!!!!!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</a:t>
            </a:r>
            <a:r>
              <a:rPr lang="pl-PL" dirty="0" err="1" smtClean="0"/>
              <a:t>odstresowywuje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-normuje fazy dobowe snu,</a:t>
            </a:r>
            <a:br>
              <a:rPr lang="pl-PL" dirty="0" smtClean="0"/>
            </a:br>
            <a:r>
              <a:rPr lang="pl-PL" dirty="0" smtClean="0"/>
              <a:t>-stabilizuje ciśnienie tętnicze krwi, </a:t>
            </a:r>
            <a:br>
              <a:rPr lang="pl-PL" dirty="0" smtClean="0"/>
            </a:br>
            <a:r>
              <a:rPr lang="pl-PL" dirty="0" smtClean="0"/>
              <a:t>-obniża poziom cholesterolu,</a:t>
            </a:r>
            <a:br>
              <a:rPr lang="pl-PL" dirty="0" smtClean="0"/>
            </a:br>
            <a:r>
              <a:rPr lang="pl-PL" dirty="0" smtClean="0"/>
              <a:t>-poprawia wydolność płuc </a:t>
            </a:r>
            <a:br>
              <a:rPr lang="pl-PL" dirty="0" smtClean="0"/>
            </a:br>
            <a:r>
              <a:rPr lang="pl-PL" dirty="0" smtClean="0"/>
              <a:t>-łagodzi niepokój,</a:t>
            </a:r>
            <a:br>
              <a:rPr lang="pl-PL" dirty="0" smtClean="0"/>
            </a:br>
            <a:r>
              <a:rPr lang="pl-PL" dirty="0" smtClean="0"/>
              <a:t>-podnosi samoocenę,</a:t>
            </a:r>
            <a:br>
              <a:rPr lang="pl-PL" dirty="0" smtClean="0"/>
            </a:br>
            <a:r>
              <a:rPr lang="pl-PL" dirty="0" smtClean="0"/>
              <a:t>-sprzyja w walce z depresja,</a:t>
            </a:r>
            <a:br>
              <a:rPr lang="pl-PL" dirty="0" smtClean="0"/>
            </a:br>
            <a:r>
              <a:rPr lang="pl-PL" dirty="0" smtClean="0"/>
              <a:t>-zwiększa produkcję hormonu szczęścia, </a:t>
            </a:r>
            <a:br>
              <a:rPr lang="pl-PL" dirty="0" smtClean="0"/>
            </a:br>
            <a:r>
              <a:rPr lang="pl-PL" dirty="0" smtClean="0"/>
              <a:t>-znikają też zbędne napięcia i zyskujemy większą radość z życia !!!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100" b="1" i="1" u="sng" dirty="0" smtClean="0"/>
              <a:t>PIĘKNE CIAŁO TO SKUTEK UBOCZNY!!!! </a:t>
            </a:r>
            <a:br>
              <a:rPr lang="pl-PL" sz="5100" b="1" i="1" u="sng" dirty="0" smtClean="0"/>
            </a:br>
            <a:endParaRPr lang="pl-PL" sz="5100" b="1" i="1" u="sng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3556" name="Picture 4" descr="https://scontent-b-ams.xx.fbcdn.net/hphotos-prn2/1394128_556830247724023_8315189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s://scontent-a-ams.xx.fbcdn.net/hphotos-ash3/553047_539044082835973_21354294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57188"/>
            <a:ext cx="44831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s://scontent-a-ams.xx.fbcdn.net/hphotos-prn2/1186966_537490759657972_93196346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dirty="0" smtClean="0"/>
              <a:t>Osoby walczące z otyłością i wspierające ich.</a:t>
            </a:r>
            <a:endParaRPr lang="pl-PL" sz="4800" dirty="0"/>
          </a:p>
        </p:txBody>
      </p:sp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>
                <a:hlinkClick r:id="rId2"/>
              </a:rPr>
              <a:t>http://wiara-walka-wygrana.blogspot.com/</a:t>
            </a:r>
            <a:endParaRPr lang="pl-PL" smtClean="0"/>
          </a:p>
          <a:p>
            <a:r>
              <a:rPr lang="pl-PL" smtClean="0">
                <a:hlinkClick r:id="rId3"/>
              </a:rPr>
              <a:t>http://dobicdoidealnejwagi.blogspot.com/</a:t>
            </a:r>
            <a:endParaRPr lang="pl-PL" smtClean="0"/>
          </a:p>
          <a:p>
            <a:r>
              <a:rPr lang="pl-PL" smtClean="0">
                <a:hlinkClick r:id="rId4"/>
              </a:rPr>
              <a:t>http://www.ewachodakowska.pl/</a:t>
            </a:r>
            <a:endParaRPr lang="pl-PL" smtClean="0"/>
          </a:p>
          <a:p>
            <a:endParaRPr lang="pl-PL" smtClean="0"/>
          </a:p>
          <a:p>
            <a:endParaRPr lang="pl-PL" smtClean="0"/>
          </a:p>
        </p:txBody>
      </p:sp>
      <p:pic>
        <p:nvPicPr>
          <p:cNvPr id="25603" name="Picture 2" descr="http://3.bp.blogspot.com/-OrDWElEtOq4/UBFKzNwfv-I/AAAAAAAAAC8/1JwXF--g1J0/s320/DSC_0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357563"/>
            <a:ext cx="25003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.iplsc.com/julia-przed-i-po-odchudzaniu-zdjecia-pochodza-z-jej-strony-i/000201R7LGH1QO4M-C116-F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3571875"/>
            <a:ext cx="364331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400" dirty="0" smtClean="0"/>
              <a:t>Wybór należy do Ciebie!</a:t>
            </a:r>
            <a:endParaRPr lang="pl-PL" sz="5400" dirty="0"/>
          </a:p>
        </p:txBody>
      </p:sp>
      <p:pic>
        <p:nvPicPr>
          <p:cNvPr id="266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305675" cy="2047875"/>
          </a:xfrm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071938"/>
            <a:ext cx="7248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400" dirty="0" smtClean="0"/>
              <a:t>A więc ruszaj się i walcz</a:t>
            </a:r>
            <a:endParaRPr lang="pl-PL" sz="5400" dirty="0"/>
          </a:p>
        </p:txBody>
      </p:sp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928813"/>
            <a:ext cx="31146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oklejgo.pl/media/inne/ewa_chodakowska_op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857375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poniatowska.net/wordpress/wp-content/uploads/2011/11/grubas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6096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pl-PL" smtClean="0"/>
          </a:p>
          <a:p>
            <a:pPr algn="ctr">
              <a:buFont typeface="Wingdings 2" pitchFamily="18" charset="2"/>
              <a:buNone/>
            </a:pPr>
            <a:endParaRPr lang="pl-PL" smtClean="0"/>
          </a:p>
          <a:p>
            <a:pPr algn="ctr">
              <a:buFont typeface="Wingdings 2" pitchFamily="18" charset="2"/>
              <a:buNone/>
            </a:pPr>
            <a:r>
              <a:rPr lang="pl-PL" smtClean="0"/>
              <a:t>   </a:t>
            </a:r>
          </a:p>
          <a:p>
            <a:pPr algn="ctr">
              <a:buFont typeface="Wingdings 2" pitchFamily="18" charset="2"/>
              <a:buNone/>
            </a:pPr>
            <a:r>
              <a:rPr lang="pl-PL" smtClean="0"/>
              <a:t>     </a:t>
            </a:r>
            <a:r>
              <a:rPr lang="pl-PL" sz="6000" b="1" i="1" smtClean="0"/>
              <a:t>Dziękuję za uwagę !! </a:t>
            </a:r>
            <a:r>
              <a:rPr lang="pl-PL" sz="6000" b="1" i="1" smtClean="0">
                <a:sym typeface="Wingdings" pitchFamily="2" charset="2"/>
              </a:rPr>
              <a:t> </a:t>
            </a:r>
            <a:endParaRPr lang="pl-PL" sz="6000" b="1" i="1" smtClean="0">
              <a:latin typeface="Arial" charset="0"/>
              <a:sym typeface="Wingdings" pitchFamily="2" charset="2"/>
            </a:endParaRPr>
          </a:p>
          <a:p>
            <a:pPr algn="ctr">
              <a:buFont typeface="Wingdings 2" pitchFamily="18" charset="2"/>
              <a:buNone/>
            </a:pPr>
            <a:r>
              <a:rPr lang="pl-PL" sz="2800" b="1" i="1" smtClean="0">
                <a:latin typeface="Arial" charset="0"/>
                <a:sym typeface="Wingdings" pitchFamily="2" charset="2"/>
              </a:rPr>
              <a:t>Gabriela Załuczkowska kl.II b LO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400" dirty="0" smtClean="0"/>
              <a:t>Definicja otyłości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b="1" smtClean="0"/>
              <a:t>Otyłość</a:t>
            </a:r>
            <a:r>
              <a:rPr lang="pl-PL" smtClean="0"/>
              <a:t> jest zespołem chorobowym cechującym się zwiększeniem masy ciała ponad przyjętą normę, co zależy od powiększenia ilości tłuszczu w ciele. Następuje to w wyniku nadmiernego wypełnienia triacyloglicerolami już istniejących komórek tłuszczowych (hipertrofia) lub tworzenia nowych (hiper-plazja), albo jest efektem obydwu zjawisk równocześnie.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dirty="0" smtClean="0"/>
              <a:t>Rodzaje otyłości 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mtClean="0"/>
              <a:t>Otyłość spowodowana nadmierną podażą energii,</a:t>
            </a:r>
          </a:p>
          <a:p>
            <a:pPr algn="ctr"/>
            <a:r>
              <a:rPr lang="pl-PL" smtClean="0"/>
              <a:t>Otyłość polekowa,</a:t>
            </a:r>
          </a:p>
          <a:p>
            <a:pPr algn="ctr"/>
            <a:r>
              <a:rPr lang="pl-PL" smtClean="0"/>
              <a:t>Ciężka otyłość z hipowentylacją pęcherzykową,</a:t>
            </a:r>
          </a:p>
          <a:p>
            <a:pPr algn="ctr"/>
            <a:r>
              <a:rPr lang="pl-PL" smtClean="0"/>
              <a:t>Otyłość, nie określona,</a:t>
            </a:r>
          </a:p>
          <a:p>
            <a:pPr algn="ctr"/>
            <a:r>
              <a:rPr lang="pl-PL" smtClean="0"/>
              <a:t>Inne postacie otyłości,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dirty="0" smtClean="0"/>
              <a:t>Typy otyłości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smtClean="0"/>
              <a:t>Otyłość typu „gruszka”- </a:t>
            </a:r>
            <a:r>
              <a:rPr lang="pl-PL" smtClean="0"/>
              <a:t>udowo-pośladkowa która najczęściej dotyczy kobiet,</a:t>
            </a:r>
          </a:p>
          <a:p>
            <a:pPr algn="ctr"/>
            <a:r>
              <a:rPr lang="pl-PL" b="1" smtClean="0"/>
              <a:t>Otyłość typu „jabłko” </a:t>
            </a:r>
            <a:r>
              <a:rPr lang="pl-PL" smtClean="0"/>
              <a:t>inaczej brzuszna, częściej dotyka mężczyzn, zwiększa ona ryzyko chorób towarzyszących  (układu krążenie, cukrzycy, zaburzenia metaboliczne)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/>
              <a:t>Przyczyny otyłości- medyczny punkt widzenia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b="1" dirty="0" smtClean="0"/>
              <a:t>  </a:t>
            </a:r>
            <a:r>
              <a:rPr lang="pl-PL" dirty="0" smtClean="0"/>
              <a:t> </a:t>
            </a:r>
            <a:r>
              <a:rPr lang="pl-PL" b="1" dirty="0" smtClean="0"/>
              <a:t>Zespół </a:t>
            </a:r>
            <a:r>
              <a:rPr lang="pl-PL" b="1" dirty="0" err="1" smtClean="0"/>
              <a:t>Pradera-Williego</a:t>
            </a:r>
            <a:r>
              <a:rPr lang="pl-PL" b="1" dirty="0" smtClean="0"/>
              <a:t>- </a:t>
            </a:r>
            <a:r>
              <a:rPr lang="pl-PL" dirty="0" smtClean="0"/>
              <a:t>zespół wad wrodzonych, spowodowanych najczęściej utratą długiego ramienia chromosomu 15, pochodzącego od ojca.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b="1" dirty="0" smtClean="0"/>
              <a:t>Zespół </a:t>
            </a:r>
            <a:r>
              <a:rPr lang="pl-PL" b="1" dirty="0" err="1" smtClean="0"/>
              <a:t>Laurence'a-Moona-Biedla</a:t>
            </a:r>
            <a:r>
              <a:rPr lang="pl-PL" dirty="0" smtClean="0"/>
              <a:t>- uwarunkowany genetycznie zespół wad wrodzonych,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b="1" dirty="0" smtClean="0"/>
              <a:t>Zespół Cohena </a:t>
            </a:r>
            <a:r>
              <a:rPr lang="pl-PL" dirty="0" smtClean="0"/>
              <a:t>– zespół wad wrodzonych spowodowanych mutacją w genie COH1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b="1" dirty="0" smtClean="0"/>
              <a:t>Zespół Carpentera- </a:t>
            </a:r>
            <a:r>
              <a:rPr lang="pl-PL" dirty="0" smtClean="0"/>
              <a:t>rzadkie zaburzenia genetyczne, zwane </a:t>
            </a:r>
            <a:r>
              <a:rPr lang="pl-PL" dirty="0" err="1" smtClean="0"/>
              <a:t>akrocefalopolisyndaktyliami</a:t>
            </a:r>
            <a:r>
              <a:rPr lang="pl-PL" dirty="0" smtClean="0"/>
              <a:t> lub ACPS.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upload.wikimedia.org/wikipedia/commons/thumb/d/d9/Italienischer_Maler_des_17._Jahrhunderts_001.jpg/220px-Italienischer_Maler_des_17._Jahrhunderts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643063"/>
            <a:ext cx="2095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dirty="0" smtClean="0"/>
              <a:t>Inne przyczyny otyłości</a:t>
            </a:r>
            <a:endParaRPr lang="pl-PL" sz="4800" dirty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Przekarmianie,</a:t>
            </a:r>
          </a:p>
          <a:p>
            <a:r>
              <a:rPr lang="pl-PL" smtClean="0"/>
              <a:t>Nieregularne spożywanie posiłków,</a:t>
            </a:r>
          </a:p>
          <a:p>
            <a:r>
              <a:rPr lang="pl-PL" smtClean="0"/>
              <a:t>Czynniki dziedziczne, </a:t>
            </a:r>
          </a:p>
          <a:p>
            <a:r>
              <a:rPr lang="pl-PL" smtClean="0"/>
              <a:t>Brak aktywności fizycznej,</a:t>
            </a:r>
          </a:p>
          <a:p>
            <a:r>
              <a:rPr lang="pl-PL" smtClean="0"/>
              <a:t>tzw. „zajadanie stresu”,</a:t>
            </a:r>
          </a:p>
          <a:p>
            <a:r>
              <a:rPr lang="pl-PL" smtClean="0"/>
              <a:t>Depresja,</a:t>
            </a:r>
          </a:p>
          <a:p>
            <a:r>
              <a:rPr lang="pl-PL" smtClean="0"/>
              <a:t>Zmiany nastroju,</a:t>
            </a:r>
          </a:p>
          <a:p>
            <a:endParaRPr lang="pl-PL" smtClean="0"/>
          </a:p>
          <a:p>
            <a:endParaRPr lang="pl-PL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g.wieszjak.pl/p/_wspolne/pliki_infornext/526000/fotolia_31563567_subscription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785938"/>
            <a:ext cx="52863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dirty="0" smtClean="0"/>
              <a:t>Skutki otyłości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Choroby układu krążenia </a:t>
            </a:r>
            <a:r>
              <a:rPr lang="pl-PL" dirty="0" err="1" smtClean="0"/>
              <a:t>np</a:t>
            </a:r>
            <a:r>
              <a:rPr lang="pl-PL" dirty="0" smtClean="0"/>
              <a:t>: nadciśnienie tętnicze, miażdżyca,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Choroby układu pokarmowego </a:t>
            </a:r>
            <a:r>
              <a:rPr lang="pl-PL" dirty="0" err="1" smtClean="0"/>
              <a:t>np:kamienica</a:t>
            </a:r>
            <a:r>
              <a:rPr lang="pl-PL" dirty="0" smtClean="0"/>
              <a:t> pęcherzyka żółciowego, nowotwory,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Choroby układu płciowego np.: upośledzenie płodności, zespół torbielowatości jajników,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Choroby układu kostnego np.: choroby zwyrodnieniowe, bóle stawów,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Choroby układu moczowego np.: </a:t>
            </a:r>
            <a:r>
              <a:rPr lang="pl-PL" dirty="0" err="1" smtClean="0"/>
              <a:t>hiperurikemia</a:t>
            </a:r>
            <a:r>
              <a:rPr lang="pl-PL" dirty="0" smtClean="0"/>
              <a:t>, dna moczowa,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Konsekwencje psychologiczne np.: wstyd związany z wyglądem, negatywna opinia innych, brak poczucia własnej wartości.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dirty="0" smtClean="0"/>
              <a:t>Jak zwalczać otyłość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Odpowiednia dieta,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Aktywność fizyczna,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Pomoc specjalisty (diabetyk, dietetyk),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Prowadzenie dzienniczka żywieniowego,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pl-PL" dirty="0" smtClean="0"/>
              <a:t>Regularne sprawdzanie swojej wagi i pomiar BMI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      BMI=</a:t>
            </a:r>
            <a:r>
              <a:rPr lang="pl-PL" u="sng" dirty="0" smtClean="0"/>
              <a:t> waga</a:t>
            </a:r>
            <a:endParaRPr lang="pl-PL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               wzrost</a:t>
            </a:r>
            <a:r>
              <a:rPr lang="pl-PL" baseline="30000" dirty="0" smtClean="0"/>
              <a:t>2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[DSC_0118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214563"/>
            <a:ext cx="2928938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dirty="0" smtClean="0"/>
              <a:t>Zapobieganie otyłości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Regularna aktywność fizyczna,</a:t>
            </a:r>
          </a:p>
          <a:p>
            <a:r>
              <a:rPr lang="pl-PL" smtClean="0"/>
              <a:t>Regularne spożywanie posiłków,</a:t>
            </a:r>
          </a:p>
          <a:p>
            <a:r>
              <a:rPr lang="pl-PL" smtClean="0"/>
              <a:t>Ograniczenie spożywania cukrów,</a:t>
            </a:r>
          </a:p>
          <a:p>
            <a:r>
              <a:rPr lang="pl-PL" smtClean="0"/>
              <a:t>Nie podjadanie między posiłkami,</a:t>
            </a:r>
          </a:p>
          <a:p>
            <a:r>
              <a:rPr lang="pl-PL" smtClean="0"/>
              <a:t>Zminimalizowanie tłuszczów w diecie,</a:t>
            </a:r>
          </a:p>
          <a:p>
            <a:endParaRPr lang="pl-PL" smtClean="0"/>
          </a:p>
          <a:p>
            <a:endParaRPr lang="pl-PL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354</Words>
  <Application>Microsoft Office PowerPoint</Application>
  <PresentationFormat>Pokaz na ekranie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9</vt:i4>
      </vt:variant>
      <vt:variant>
        <vt:lpstr>Tytuły slajdów</vt:lpstr>
      </vt:variant>
      <vt:variant>
        <vt:i4>16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Wingdings</vt:lpstr>
      <vt:lpstr>Wędrówka</vt:lpstr>
      <vt:lpstr>Wędrówka</vt:lpstr>
      <vt:lpstr>Wędrówka</vt:lpstr>
      <vt:lpstr>Wędrówka</vt:lpstr>
      <vt:lpstr>Wędrówka</vt:lpstr>
      <vt:lpstr>Wędrówka</vt:lpstr>
      <vt:lpstr>Wędrówka</vt:lpstr>
      <vt:lpstr>Wędrówka</vt:lpstr>
      <vt:lpstr>Wędrówka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otyłość</dc:title>
  <dc:creator>user</dc:creator>
  <cp:lastModifiedBy>posel</cp:lastModifiedBy>
  <cp:revision>20</cp:revision>
  <dcterms:created xsi:type="dcterms:W3CDTF">2013-11-02T20:56:30Z</dcterms:created>
  <dcterms:modified xsi:type="dcterms:W3CDTF">2013-11-06T06:43:55Z</dcterms:modified>
</cp:coreProperties>
</file>