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60" r:id="rId6"/>
    <p:sldId id="259" r:id="rId7"/>
    <p:sldId id="261" r:id="rId8"/>
    <p:sldId id="262" r:id="rId9"/>
    <p:sldId id="267" r:id="rId10"/>
    <p:sldId id="266" r:id="rId11"/>
    <p:sldId id="268" r:id="rId12"/>
    <p:sldId id="269" r:id="rId13"/>
    <p:sldId id="270" r:id="rId14"/>
    <p:sldId id="263" r:id="rId15"/>
    <p:sldId id="264" r:id="rId16"/>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78" y="1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lvl1pPr>
              <a:defRPr/>
            </a:lvl1pPr>
          </a:lstStyle>
          <a:p>
            <a:pPr>
              <a:defRPr/>
            </a:pPr>
            <a:fld id="{490DEA9D-ACE6-470B-8E29-2D076A196797}" type="datetimeFigureOut">
              <a:rPr lang="pl-PL"/>
              <a:pPr>
                <a:defRPr/>
              </a:pPr>
              <a:t>2012-10-16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769FA2A9-8E5C-4E0F-8A81-75BE38C5E668}" type="slidenum">
              <a:rPr lang="pl-PL"/>
              <a:pPr>
                <a:defRPr/>
              </a:pPr>
              <a:t>‹#›</a:t>
            </a:fld>
            <a:endParaRPr lang="pl-PL"/>
          </a:p>
        </p:txBody>
      </p:sp>
    </p:spTree>
    <p:extLst>
      <p:ext uri="{BB962C8B-B14F-4D97-AF65-F5344CB8AC3E}">
        <p14:creationId xmlns:p14="http://schemas.microsoft.com/office/powerpoint/2010/main" val="2156602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4EB77109-C5DE-4D9D-ABF1-FC6EF4DFF990}" type="datetimeFigureOut">
              <a:rPr lang="pl-PL"/>
              <a:pPr>
                <a:defRPr/>
              </a:pPr>
              <a:t>2012-10-16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FB2170C3-A7D5-4534-9239-5419369380FD}" type="slidenum">
              <a:rPr lang="pl-PL"/>
              <a:pPr>
                <a:defRPr/>
              </a:pPr>
              <a:t>‹#›</a:t>
            </a:fld>
            <a:endParaRPr lang="pl-PL"/>
          </a:p>
        </p:txBody>
      </p:sp>
    </p:spTree>
    <p:extLst>
      <p:ext uri="{BB962C8B-B14F-4D97-AF65-F5344CB8AC3E}">
        <p14:creationId xmlns:p14="http://schemas.microsoft.com/office/powerpoint/2010/main" val="1954594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32889599-C96E-48C9-BB65-DDDBCAC5838A}" type="datetimeFigureOut">
              <a:rPr lang="pl-PL"/>
              <a:pPr>
                <a:defRPr/>
              </a:pPr>
              <a:t>2012-10-16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5B041052-DF6B-48D8-B6BB-AD03EDEB864D}" type="slidenum">
              <a:rPr lang="pl-PL"/>
              <a:pPr>
                <a:defRPr/>
              </a:pPr>
              <a:t>‹#›</a:t>
            </a:fld>
            <a:endParaRPr lang="pl-PL"/>
          </a:p>
        </p:txBody>
      </p:sp>
    </p:spTree>
    <p:extLst>
      <p:ext uri="{BB962C8B-B14F-4D97-AF65-F5344CB8AC3E}">
        <p14:creationId xmlns:p14="http://schemas.microsoft.com/office/powerpoint/2010/main" val="23993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lvl1pPr>
              <a:defRPr/>
            </a:lvl1pPr>
          </a:lstStyle>
          <a:p>
            <a:pPr>
              <a:defRPr/>
            </a:pPr>
            <a:fld id="{EEE20156-6428-46E3-9AAE-96E1968CA7F6}" type="datetimeFigureOut">
              <a:rPr lang="pl-PL"/>
              <a:pPr>
                <a:defRPr/>
              </a:pPr>
              <a:t>2012-10-16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827BCAC6-662D-4ABB-9DA3-19D67F941F11}" type="slidenum">
              <a:rPr lang="pl-PL"/>
              <a:pPr>
                <a:defRPr/>
              </a:pPr>
              <a:t>‹#›</a:t>
            </a:fld>
            <a:endParaRPr lang="pl-PL"/>
          </a:p>
        </p:txBody>
      </p:sp>
    </p:spTree>
    <p:extLst>
      <p:ext uri="{BB962C8B-B14F-4D97-AF65-F5344CB8AC3E}">
        <p14:creationId xmlns:p14="http://schemas.microsoft.com/office/powerpoint/2010/main" val="253860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4B7D3862-3503-47ED-A42C-7E3666CAB453}" type="datetimeFigureOut">
              <a:rPr lang="pl-PL"/>
              <a:pPr>
                <a:defRPr/>
              </a:pPr>
              <a:t>2012-10-16</a:t>
            </a:fld>
            <a:endParaRPr lang="pl-PL"/>
          </a:p>
        </p:txBody>
      </p:sp>
      <p:sp>
        <p:nvSpPr>
          <p:cNvPr id="5" name="Symbol zastępczy stopki 4"/>
          <p:cNvSpPr>
            <a:spLocks noGrp="1"/>
          </p:cNvSpPr>
          <p:nvPr>
            <p:ph type="ftr" sz="quarter" idx="11"/>
          </p:nvPr>
        </p:nvSpPr>
        <p:spPr/>
        <p:txBody>
          <a:bodyPr/>
          <a:lstStyle>
            <a:lvl1pPr>
              <a:defRPr/>
            </a:lvl1pPr>
          </a:lstStyle>
          <a:p>
            <a:pPr>
              <a:defRPr/>
            </a:pPr>
            <a:endParaRPr lang="pl-PL"/>
          </a:p>
        </p:txBody>
      </p:sp>
      <p:sp>
        <p:nvSpPr>
          <p:cNvPr id="6" name="Symbol zastępczy numeru slajdu 5"/>
          <p:cNvSpPr>
            <a:spLocks noGrp="1"/>
          </p:cNvSpPr>
          <p:nvPr>
            <p:ph type="sldNum" sz="quarter" idx="12"/>
          </p:nvPr>
        </p:nvSpPr>
        <p:spPr/>
        <p:txBody>
          <a:bodyPr/>
          <a:lstStyle>
            <a:lvl1pPr>
              <a:defRPr/>
            </a:lvl1pPr>
          </a:lstStyle>
          <a:p>
            <a:pPr>
              <a:defRPr/>
            </a:pPr>
            <a:fld id="{198AD163-F92E-4CDF-BA4B-09ED00E8AF9D}" type="slidenum">
              <a:rPr lang="pl-PL"/>
              <a:pPr>
                <a:defRPr/>
              </a:pPr>
              <a:t>‹#›</a:t>
            </a:fld>
            <a:endParaRPr lang="pl-PL"/>
          </a:p>
        </p:txBody>
      </p:sp>
    </p:spTree>
    <p:extLst>
      <p:ext uri="{BB962C8B-B14F-4D97-AF65-F5344CB8AC3E}">
        <p14:creationId xmlns:p14="http://schemas.microsoft.com/office/powerpoint/2010/main" val="3112433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3"/>
          <p:cNvSpPr>
            <a:spLocks noGrp="1"/>
          </p:cNvSpPr>
          <p:nvPr>
            <p:ph type="dt" sz="half" idx="10"/>
          </p:nvPr>
        </p:nvSpPr>
        <p:spPr/>
        <p:txBody>
          <a:bodyPr/>
          <a:lstStyle>
            <a:lvl1pPr>
              <a:defRPr/>
            </a:lvl1pPr>
          </a:lstStyle>
          <a:p>
            <a:pPr>
              <a:defRPr/>
            </a:pPr>
            <a:fld id="{6F6132C3-382F-41FB-9F08-04FDF4B46F47}" type="datetimeFigureOut">
              <a:rPr lang="pl-PL"/>
              <a:pPr>
                <a:defRPr/>
              </a:pPr>
              <a:t>2012-10-16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3B80F062-F240-4D41-9C85-0704946BD701}" type="slidenum">
              <a:rPr lang="pl-PL"/>
              <a:pPr>
                <a:defRPr/>
              </a:pPr>
              <a:t>‹#›</a:t>
            </a:fld>
            <a:endParaRPr lang="pl-PL"/>
          </a:p>
        </p:txBody>
      </p:sp>
    </p:spTree>
    <p:extLst>
      <p:ext uri="{BB962C8B-B14F-4D97-AF65-F5344CB8AC3E}">
        <p14:creationId xmlns:p14="http://schemas.microsoft.com/office/powerpoint/2010/main" val="3576203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3"/>
          <p:cNvSpPr>
            <a:spLocks noGrp="1"/>
          </p:cNvSpPr>
          <p:nvPr>
            <p:ph type="dt" sz="half" idx="10"/>
          </p:nvPr>
        </p:nvSpPr>
        <p:spPr/>
        <p:txBody>
          <a:bodyPr/>
          <a:lstStyle>
            <a:lvl1pPr>
              <a:defRPr/>
            </a:lvl1pPr>
          </a:lstStyle>
          <a:p>
            <a:pPr>
              <a:defRPr/>
            </a:pPr>
            <a:fld id="{11C400F6-FABB-467B-979B-EB54798B6609}" type="datetimeFigureOut">
              <a:rPr lang="pl-PL"/>
              <a:pPr>
                <a:defRPr/>
              </a:pPr>
              <a:t>2012-10-16</a:t>
            </a:fld>
            <a:endParaRPr lang="pl-PL"/>
          </a:p>
        </p:txBody>
      </p:sp>
      <p:sp>
        <p:nvSpPr>
          <p:cNvPr id="8" name="Symbol zastępczy stopki 4"/>
          <p:cNvSpPr>
            <a:spLocks noGrp="1"/>
          </p:cNvSpPr>
          <p:nvPr>
            <p:ph type="ftr" sz="quarter" idx="11"/>
          </p:nvPr>
        </p:nvSpPr>
        <p:spPr/>
        <p:txBody>
          <a:bodyPr/>
          <a:lstStyle>
            <a:lvl1pPr>
              <a:defRPr/>
            </a:lvl1pPr>
          </a:lstStyle>
          <a:p>
            <a:pPr>
              <a:defRPr/>
            </a:pPr>
            <a:endParaRPr lang="pl-PL"/>
          </a:p>
        </p:txBody>
      </p:sp>
      <p:sp>
        <p:nvSpPr>
          <p:cNvPr id="9" name="Symbol zastępczy numeru slajdu 5"/>
          <p:cNvSpPr>
            <a:spLocks noGrp="1"/>
          </p:cNvSpPr>
          <p:nvPr>
            <p:ph type="sldNum" sz="quarter" idx="12"/>
          </p:nvPr>
        </p:nvSpPr>
        <p:spPr/>
        <p:txBody>
          <a:bodyPr/>
          <a:lstStyle>
            <a:lvl1pPr>
              <a:defRPr/>
            </a:lvl1pPr>
          </a:lstStyle>
          <a:p>
            <a:pPr>
              <a:defRPr/>
            </a:pPr>
            <a:fld id="{C7C13197-522E-475A-A77B-473C5E22E704}" type="slidenum">
              <a:rPr lang="pl-PL"/>
              <a:pPr>
                <a:defRPr/>
              </a:pPr>
              <a:t>‹#›</a:t>
            </a:fld>
            <a:endParaRPr lang="pl-PL"/>
          </a:p>
        </p:txBody>
      </p:sp>
    </p:spTree>
    <p:extLst>
      <p:ext uri="{BB962C8B-B14F-4D97-AF65-F5344CB8AC3E}">
        <p14:creationId xmlns:p14="http://schemas.microsoft.com/office/powerpoint/2010/main" val="1859908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3"/>
          <p:cNvSpPr>
            <a:spLocks noGrp="1"/>
          </p:cNvSpPr>
          <p:nvPr>
            <p:ph type="dt" sz="half" idx="10"/>
          </p:nvPr>
        </p:nvSpPr>
        <p:spPr/>
        <p:txBody>
          <a:bodyPr/>
          <a:lstStyle>
            <a:lvl1pPr>
              <a:defRPr/>
            </a:lvl1pPr>
          </a:lstStyle>
          <a:p>
            <a:pPr>
              <a:defRPr/>
            </a:pPr>
            <a:fld id="{1FA2F8FF-D234-440E-91F9-B73117C16CEA}" type="datetimeFigureOut">
              <a:rPr lang="pl-PL"/>
              <a:pPr>
                <a:defRPr/>
              </a:pPr>
              <a:t>2012-10-16</a:t>
            </a:fld>
            <a:endParaRPr lang="pl-PL"/>
          </a:p>
        </p:txBody>
      </p:sp>
      <p:sp>
        <p:nvSpPr>
          <p:cNvPr id="4" name="Symbol zastępczy stopki 4"/>
          <p:cNvSpPr>
            <a:spLocks noGrp="1"/>
          </p:cNvSpPr>
          <p:nvPr>
            <p:ph type="ftr" sz="quarter" idx="11"/>
          </p:nvPr>
        </p:nvSpPr>
        <p:spPr/>
        <p:txBody>
          <a:bodyPr/>
          <a:lstStyle>
            <a:lvl1pPr>
              <a:defRPr/>
            </a:lvl1pPr>
          </a:lstStyle>
          <a:p>
            <a:pPr>
              <a:defRPr/>
            </a:pPr>
            <a:endParaRPr lang="pl-PL"/>
          </a:p>
        </p:txBody>
      </p:sp>
      <p:sp>
        <p:nvSpPr>
          <p:cNvPr id="5" name="Symbol zastępczy numeru slajdu 5"/>
          <p:cNvSpPr>
            <a:spLocks noGrp="1"/>
          </p:cNvSpPr>
          <p:nvPr>
            <p:ph type="sldNum" sz="quarter" idx="12"/>
          </p:nvPr>
        </p:nvSpPr>
        <p:spPr/>
        <p:txBody>
          <a:bodyPr/>
          <a:lstStyle>
            <a:lvl1pPr>
              <a:defRPr/>
            </a:lvl1pPr>
          </a:lstStyle>
          <a:p>
            <a:pPr>
              <a:defRPr/>
            </a:pPr>
            <a:fld id="{3EE55C2C-444F-45BD-9EBB-6D889748D7CC}" type="slidenum">
              <a:rPr lang="pl-PL"/>
              <a:pPr>
                <a:defRPr/>
              </a:pPr>
              <a:t>‹#›</a:t>
            </a:fld>
            <a:endParaRPr lang="pl-PL"/>
          </a:p>
        </p:txBody>
      </p:sp>
    </p:spTree>
    <p:extLst>
      <p:ext uri="{BB962C8B-B14F-4D97-AF65-F5344CB8AC3E}">
        <p14:creationId xmlns:p14="http://schemas.microsoft.com/office/powerpoint/2010/main" val="4085723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451CFFB4-C120-46A9-AAB7-B525B988CBE6}" type="datetimeFigureOut">
              <a:rPr lang="pl-PL"/>
              <a:pPr>
                <a:defRPr/>
              </a:pPr>
              <a:t>2012-10-16</a:t>
            </a:fld>
            <a:endParaRPr lang="pl-PL"/>
          </a:p>
        </p:txBody>
      </p:sp>
      <p:sp>
        <p:nvSpPr>
          <p:cNvPr id="3" name="Symbol zastępczy stopki 4"/>
          <p:cNvSpPr>
            <a:spLocks noGrp="1"/>
          </p:cNvSpPr>
          <p:nvPr>
            <p:ph type="ftr" sz="quarter" idx="11"/>
          </p:nvPr>
        </p:nvSpPr>
        <p:spPr/>
        <p:txBody>
          <a:bodyPr/>
          <a:lstStyle>
            <a:lvl1pPr>
              <a:defRPr/>
            </a:lvl1pPr>
          </a:lstStyle>
          <a:p>
            <a:pPr>
              <a:defRPr/>
            </a:pPr>
            <a:endParaRPr lang="pl-PL"/>
          </a:p>
        </p:txBody>
      </p:sp>
      <p:sp>
        <p:nvSpPr>
          <p:cNvPr id="4" name="Symbol zastępczy numeru slajdu 5"/>
          <p:cNvSpPr>
            <a:spLocks noGrp="1"/>
          </p:cNvSpPr>
          <p:nvPr>
            <p:ph type="sldNum" sz="quarter" idx="12"/>
          </p:nvPr>
        </p:nvSpPr>
        <p:spPr/>
        <p:txBody>
          <a:bodyPr/>
          <a:lstStyle>
            <a:lvl1pPr>
              <a:defRPr/>
            </a:lvl1pPr>
          </a:lstStyle>
          <a:p>
            <a:pPr>
              <a:defRPr/>
            </a:pPr>
            <a:fld id="{9DE113CC-838F-46C7-884B-84569D89D13D}" type="slidenum">
              <a:rPr lang="pl-PL"/>
              <a:pPr>
                <a:defRPr/>
              </a:pPr>
              <a:t>‹#›</a:t>
            </a:fld>
            <a:endParaRPr lang="pl-PL"/>
          </a:p>
        </p:txBody>
      </p:sp>
    </p:spTree>
    <p:extLst>
      <p:ext uri="{BB962C8B-B14F-4D97-AF65-F5344CB8AC3E}">
        <p14:creationId xmlns:p14="http://schemas.microsoft.com/office/powerpoint/2010/main" val="3965801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65366D24-FBF4-4DF0-843B-B54A078D84E1}" type="datetimeFigureOut">
              <a:rPr lang="pl-PL"/>
              <a:pPr>
                <a:defRPr/>
              </a:pPr>
              <a:t>2012-10-16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52D43EBB-68E0-4E7F-A2DB-501AD772CBFE}" type="slidenum">
              <a:rPr lang="pl-PL"/>
              <a:pPr>
                <a:defRPr/>
              </a:pPr>
              <a:t>‹#›</a:t>
            </a:fld>
            <a:endParaRPr lang="pl-PL"/>
          </a:p>
        </p:txBody>
      </p:sp>
    </p:spTree>
    <p:extLst>
      <p:ext uri="{BB962C8B-B14F-4D97-AF65-F5344CB8AC3E}">
        <p14:creationId xmlns:p14="http://schemas.microsoft.com/office/powerpoint/2010/main" val="945376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smtClean="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25A97906-629C-4FF0-B9C7-CC2BFBA7BEBD}" type="datetimeFigureOut">
              <a:rPr lang="pl-PL"/>
              <a:pPr>
                <a:defRPr/>
              </a:pPr>
              <a:t>2012-10-16</a:t>
            </a:fld>
            <a:endParaRPr lang="pl-PL"/>
          </a:p>
        </p:txBody>
      </p:sp>
      <p:sp>
        <p:nvSpPr>
          <p:cNvPr id="6" name="Symbol zastępczy stopki 4"/>
          <p:cNvSpPr>
            <a:spLocks noGrp="1"/>
          </p:cNvSpPr>
          <p:nvPr>
            <p:ph type="ftr" sz="quarter" idx="11"/>
          </p:nvPr>
        </p:nvSpPr>
        <p:spPr/>
        <p:txBody>
          <a:bodyPr/>
          <a:lstStyle>
            <a:lvl1pPr>
              <a:defRPr/>
            </a:lvl1pPr>
          </a:lstStyle>
          <a:p>
            <a:pPr>
              <a:defRPr/>
            </a:pPr>
            <a:endParaRPr lang="pl-PL"/>
          </a:p>
        </p:txBody>
      </p:sp>
      <p:sp>
        <p:nvSpPr>
          <p:cNvPr id="7" name="Symbol zastępczy numeru slajdu 5"/>
          <p:cNvSpPr>
            <a:spLocks noGrp="1"/>
          </p:cNvSpPr>
          <p:nvPr>
            <p:ph type="sldNum" sz="quarter" idx="12"/>
          </p:nvPr>
        </p:nvSpPr>
        <p:spPr/>
        <p:txBody>
          <a:bodyPr/>
          <a:lstStyle>
            <a:lvl1pPr>
              <a:defRPr/>
            </a:lvl1pPr>
          </a:lstStyle>
          <a:p>
            <a:pPr>
              <a:defRPr/>
            </a:pPr>
            <a:fld id="{232A021B-AAFA-492F-99B5-6C7FCA5AD6BC}" type="slidenum">
              <a:rPr lang="pl-PL"/>
              <a:pPr>
                <a:defRPr/>
              </a:pPr>
              <a:t>‹#›</a:t>
            </a:fld>
            <a:endParaRPr lang="pl-PL"/>
          </a:p>
        </p:txBody>
      </p:sp>
    </p:spTree>
    <p:extLst>
      <p:ext uri="{BB962C8B-B14F-4D97-AF65-F5344CB8AC3E}">
        <p14:creationId xmlns:p14="http://schemas.microsoft.com/office/powerpoint/2010/main" val="616365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8488C4"/>
            </a:gs>
            <a:gs pos="53000">
              <a:srgbClr val="D4DEFF"/>
            </a:gs>
            <a:gs pos="83000">
              <a:srgbClr val="D4DEFF"/>
            </a:gs>
            <a:gs pos="100000">
              <a:srgbClr val="96AB94"/>
            </a:gs>
          </a:gsLst>
          <a:lin ang="5400000"/>
        </a:gradFill>
        <a:effectLst/>
      </p:bgPr>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smtClean="0"/>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80B3322-DACB-4C5D-84E4-9E7BCF76F9B1}" type="datetimeFigureOut">
              <a:rPr lang="pl-PL"/>
              <a:pPr>
                <a:defRPr/>
              </a:pPr>
              <a:t>2012-10-16</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D1CDA02-192A-4349-BE7B-C7CBE5A7CADB}"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1.bp.blogspot.com/-NwDmsdRg35A/T3Wq3l-IxYI/AAAAAAAAAI0/Jh4p2FZg0GM/s1600/1309966029.jpg" TargetMode="External"/><Relationship Id="rId3" Type="http://schemas.openxmlformats.org/officeDocument/2006/relationships/hyperlink" Target="http://dermalab.pl/blog/2009/11/tradzik-chlorowy.html" TargetMode="External"/><Relationship Id="rId7" Type="http://schemas.openxmlformats.org/officeDocument/2006/relationships/hyperlink" Target="http://www.przedukowany.pl/tradzik-rozowaty/" TargetMode="External"/><Relationship Id="rId2" Type="http://schemas.openxmlformats.org/officeDocument/2006/relationships/hyperlink" Target="http://pl.wikipedia.org/wiki/Tr%C4%85dzik_m%C5%82odzie%C5%84czy" TargetMode="External"/><Relationship Id="rId1" Type="http://schemas.openxmlformats.org/officeDocument/2006/relationships/slideLayout" Target="../slideLayouts/slideLayout2.xml"/><Relationship Id="rId6" Type="http://schemas.openxmlformats.org/officeDocument/2006/relationships/hyperlink" Target="http://chlopakztradzikiem.blogspot.com/p/tradzik.html" TargetMode="External"/><Relationship Id="rId5" Type="http://schemas.openxmlformats.org/officeDocument/2006/relationships/hyperlink" Target="http://pl.wikipedia.org/wiki/Tr%C4%85dzik_niemowl%C4%99cy" TargetMode="External"/><Relationship Id="rId4" Type="http://schemas.openxmlformats.org/officeDocument/2006/relationships/hyperlink" Target="http://pl.wikipedia.org/wiki/Tr%C4%85dzik_chlorowy" TargetMode="External"/><Relationship Id="rId9" Type="http://schemas.openxmlformats.org/officeDocument/2006/relationships/hyperlink" Target="http://www.solmed.pl/index.php?option=com_content&amp;view=article&amp;id=1211&amp;Itemid=53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rot="574794">
            <a:off x="2817317" y="2184833"/>
            <a:ext cx="2908938" cy="1200329"/>
          </a:xfrm>
          <a:prstGeom prst="rect">
            <a:avLst/>
          </a:prstGeom>
          <a:noFill/>
        </p:spPr>
        <p:txBody>
          <a:bodyPr wrap="none">
            <a:spAutoFit/>
          </a:bodyPr>
          <a:lstStyle/>
          <a:p>
            <a:pPr algn="ctr" fontAlgn="auto">
              <a:spcBef>
                <a:spcPts val="0"/>
              </a:spcBef>
              <a:spcAft>
                <a:spcPts val="0"/>
              </a:spcAft>
              <a:defRPr/>
            </a:pPr>
            <a:r>
              <a:rPr lang="pl-PL"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Trądzik</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p:cNvSpPr>
            <a:spLocks noGrp="1"/>
          </p:cNvSpPr>
          <p:nvPr>
            <p:ph type="title"/>
          </p:nvPr>
        </p:nvSpPr>
        <p:spPr/>
        <p:txBody>
          <a:bodyPr/>
          <a:lstStyle/>
          <a:p>
            <a:r>
              <a:rPr lang="pl-PL" b="1" smtClean="0"/>
              <a:t>Leczenie farmakologiczne</a:t>
            </a:r>
          </a:p>
        </p:txBody>
      </p:sp>
      <p:sp>
        <p:nvSpPr>
          <p:cNvPr id="11267" name="Symbol zastępczy zawartości 2"/>
          <p:cNvSpPr>
            <a:spLocks noGrp="1"/>
          </p:cNvSpPr>
          <p:nvPr>
            <p:ph idx="1"/>
          </p:nvPr>
        </p:nvSpPr>
        <p:spPr>
          <a:xfrm>
            <a:off x="468313" y="2332038"/>
            <a:ext cx="8229600" cy="3833812"/>
          </a:xfrm>
        </p:spPr>
        <p:txBody>
          <a:bodyPr/>
          <a:lstStyle/>
          <a:p>
            <a:pPr>
              <a:buFont typeface="Arial" charset="0"/>
              <a:buNone/>
            </a:pPr>
            <a:r>
              <a:rPr lang="pl-PL" smtClean="0"/>
              <a:t>	</a:t>
            </a:r>
            <a:r>
              <a:rPr lang="pl-PL" sz="2400" smtClean="0"/>
              <a:t>Farmakologia wykorzystuje odpowiednie preparaty na trądzik i często stanowi to pierwszy krok w leczeniu tego schorzenia. Odpowiednie farmaceutyki są przepisywane przez lekarza. Może to być maść, krem lub antybiotyk na trądzik. Lekarz bierze pod uwagę także rodzaj trądziku, stopień jego nasilenia oraz rodzaj skóry i na tej podstawie dobiera odpowiedni preparat.</a:t>
            </a:r>
          </a:p>
        </p:txBody>
      </p:sp>
    </p:spTree>
  </p:cSld>
  <p:clrMapOvr>
    <a:masterClrMapping/>
  </p:clrMapOvr>
  <p:transition spd="slow">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p:cNvSpPr>
            <a:spLocks noGrp="1"/>
          </p:cNvSpPr>
          <p:nvPr>
            <p:ph type="title"/>
          </p:nvPr>
        </p:nvSpPr>
        <p:spPr/>
        <p:txBody>
          <a:bodyPr/>
          <a:lstStyle/>
          <a:p>
            <a:r>
              <a:rPr lang="pl-PL" b="1" smtClean="0"/>
              <a:t>Zabiegi medyczne</a:t>
            </a:r>
          </a:p>
        </p:txBody>
      </p:sp>
      <p:sp>
        <p:nvSpPr>
          <p:cNvPr id="12291" name="Symbol zastępczy zawartości 2"/>
          <p:cNvSpPr>
            <a:spLocks noGrp="1"/>
          </p:cNvSpPr>
          <p:nvPr>
            <p:ph idx="1"/>
          </p:nvPr>
        </p:nvSpPr>
        <p:spPr/>
        <p:txBody>
          <a:bodyPr/>
          <a:lstStyle/>
          <a:p>
            <a:pPr>
              <a:buFont typeface="Arial" charset="0"/>
              <a:buNone/>
            </a:pPr>
            <a:r>
              <a:rPr lang="pl-PL" smtClean="0"/>
              <a:t>	</a:t>
            </a:r>
            <a:r>
              <a:rPr lang="pl-PL" sz="2800" smtClean="0"/>
              <a:t>Zabiegi medyczne przyspieszają usuwanie zaskórników, zmian grudkowych, likwidują przebarwienia, które powstały po trądziku, zmniejszają blizny. Ponadto wspomagają utrzymanie efektów leczenia.</a:t>
            </a:r>
          </a:p>
        </p:txBody>
      </p:sp>
    </p:spTree>
  </p:cSld>
  <p:clrMapOvr>
    <a:masterClrMapping/>
  </p:clrMapOvr>
  <p:transition spd="slow">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p:cNvSpPr>
            <a:spLocks noGrp="1"/>
          </p:cNvSpPr>
          <p:nvPr>
            <p:ph type="title"/>
          </p:nvPr>
        </p:nvSpPr>
        <p:spPr/>
        <p:txBody>
          <a:bodyPr/>
          <a:lstStyle/>
          <a:p>
            <a:r>
              <a:rPr lang="pl-PL" sz="3600" b="1" smtClean="0"/>
              <a:t>Produkty dermatologiczno-kosmetyczne</a:t>
            </a:r>
          </a:p>
        </p:txBody>
      </p:sp>
      <p:sp>
        <p:nvSpPr>
          <p:cNvPr id="13315" name="Symbol zastępczy zawartości 2"/>
          <p:cNvSpPr>
            <a:spLocks noGrp="1"/>
          </p:cNvSpPr>
          <p:nvPr>
            <p:ph idx="1"/>
          </p:nvPr>
        </p:nvSpPr>
        <p:spPr/>
        <p:txBody>
          <a:bodyPr/>
          <a:lstStyle/>
          <a:p>
            <a:pPr>
              <a:buFont typeface="Arial" charset="0"/>
              <a:buNone/>
            </a:pPr>
            <a:r>
              <a:rPr lang="pl-PL" smtClean="0"/>
              <a:t>	</a:t>
            </a:r>
            <a:r>
              <a:rPr lang="pl-PL" sz="2800" smtClean="0"/>
              <a:t>Osoby, które cierpią na trądzik powinny używać łagodnych środków myjących. Zwykłe środki myjące mogą powodować podrażnienia cery skłonnej do trądziku oraz nasilić zmiany skórne. Zalecane jest używanie specjalnych preparatów myjących, czyli m.in. wody micelarne, żele i toniki na trądzik. </a:t>
            </a:r>
          </a:p>
        </p:txBody>
      </p:sp>
    </p:spTree>
  </p:cSld>
  <p:clrMapOvr>
    <a:masterClrMapping/>
  </p:clrMapOvr>
  <p:transition spd="slow">
    <p:check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p:cNvSpPr>
            <a:spLocks noGrp="1"/>
          </p:cNvSpPr>
          <p:nvPr>
            <p:ph type="title"/>
          </p:nvPr>
        </p:nvSpPr>
        <p:spPr/>
        <p:txBody>
          <a:bodyPr/>
          <a:lstStyle/>
          <a:p>
            <a:r>
              <a:rPr lang="pl-PL" b="1" smtClean="0"/>
              <a:t>Zabiegi kosmetyczne</a:t>
            </a:r>
          </a:p>
        </p:txBody>
      </p:sp>
      <p:sp>
        <p:nvSpPr>
          <p:cNvPr id="14339" name="Symbol zastępczy zawartości 2"/>
          <p:cNvSpPr>
            <a:spLocks noGrp="1"/>
          </p:cNvSpPr>
          <p:nvPr>
            <p:ph idx="1"/>
          </p:nvPr>
        </p:nvSpPr>
        <p:spPr/>
        <p:txBody>
          <a:bodyPr/>
          <a:lstStyle/>
          <a:p>
            <a:pPr>
              <a:buFont typeface="Arial" charset="0"/>
              <a:buNone/>
            </a:pPr>
            <a:r>
              <a:rPr lang="pl-PL" smtClean="0"/>
              <a:t>	</a:t>
            </a:r>
            <a:r>
              <a:rPr lang="pl-PL" sz="2800" smtClean="0"/>
              <a:t>Współczesna kosmetologia daje nam duże możliwości związane z walką z trądzikiem, które pozwalają na m.in. ograniczenie stanów zapalnych, eliminację reakcji powodujących łojotok oraz wyraźne zmniejszenie widoczności wykwitów i wągrów. Po serii wykonanych zabiegów skóra staję się lepiej ukrwiona i dobrze odżywiona, zaczerwienienie znika, a naskórek jest stymulowany do efektywniejszej regeneracji.</a:t>
            </a:r>
          </a:p>
        </p:txBody>
      </p:sp>
    </p:spTree>
  </p:cSld>
  <p:clrMapOvr>
    <a:masterClrMapping/>
  </p:clrMapOvr>
  <p:transition spd="slow">
    <p:comb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ymbol zastępczy zawartości 2"/>
          <p:cNvSpPr>
            <a:spLocks noGrp="1"/>
          </p:cNvSpPr>
          <p:nvPr>
            <p:ph idx="1"/>
          </p:nvPr>
        </p:nvSpPr>
        <p:spPr/>
        <p:txBody>
          <a:bodyPr/>
          <a:lstStyle/>
          <a:p>
            <a:pPr algn="ctr">
              <a:buFont typeface="Arial" charset="0"/>
              <a:buNone/>
            </a:pPr>
            <a:r>
              <a:rPr lang="pl-PL" smtClean="0"/>
              <a:t>Prezentacje przygotował:</a:t>
            </a:r>
          </a:p>
          <a:p>
            <a:pPr algn="ctr">
              <a:buFont typeface="Arial" charset="0"/>
              <a:buNone/>
            </a:pPr>
            <a:endParaRPr lang="pl-PL" smtClean="0"/>
          </a:p>
          <a:p>
            <a:pPr algn="ctr">
              <a:buFont typeface="Arial" charset="0"/>
              <a:buNone/>
            </a:pPr>
            <a:r>
              <a:rPr lang="pl-PL" smtClean="0"/>
              <a:t>Kamil Basta</a:t>
            </a:r>
          </a:p>
          <a:p>
            <a:pPr algn="ctr">
              <a:buFont typeface="Arial" charset="0"/>
              <a:buNone/>
            </a:pPr>
            <a:r>
              <a:rPr lang="pl-PL" smtClean="0"/>
              <a:t>			kl. 2Ti</a:t>
            </a:r>
          </a:p>
        </p:txBody>
      </p:sp>
    </p:spTree>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ytuł 1"/>
          <p:cNvSpPr>
            <a:spLocks noGrp="1"/>
          </p:cNvSpPr>
          <p:nvPr>
            <p:ph type="title"/>
          </p:nvPr>
        </p:nvSpPr>
        <p:spPr/>
        <p:txBody>
          <a:bodyPr/>
          <a:lstStyle/>
          <a:p>
            <a:r>
              <a:rPr lang="pl-PL" smtClean="0"/>
              <a:t>Bibliografia</a:t>
            </a:r>
          </a:p>
        </p:txBody>
      </p:sp>
      <p:sp>
        <p:nvSpPr>
          <p:cNvPr id="16387" name="Symbol zastępczy zawartości 2"/>
          <p:cNvSpPr>
            <a:spLocks noGrp="1"/>
          </p:cNvSpPr>
          <p:nvPr>
            <p:ph idx="1"/>
          </p:nvPr>
        </p:nvSpPr>
        <p:spPr/>
        <p:txBody>
          <a:bodyPr/>
          <a:lstStyle/>
          <a:p>
            <a:r>
              <a:rPr lang="pl-PL" sz="1800" smtClean="0">
                <a:hlinkClick r:id="rId2"/>
              </a:rPr>
              <a:t>http://pl.wikipedia.org/wiki/Tr%C4%85dzik_m%C5%82odzie%C5%84czy</a:t>
            </a:r>
            <a:endParaRPr lang="pl-PL" sz="1800" smtClean="0"/>
          </a:p>
          <a:p>
            <a:r>
              <a:rPr lang="pl-PL" sz="1800" smtClean="0">
                <a:hlinkClick r:id="rId3"/>
              </a:rPr>
              <a:t>http://dermalab.pl/blog/2009/11/tradzik-chlorowy.html</a:t>
            </a:r>
            <a:endParaRPr lang="pl-PL" sz="1800" smtClean="0"/>
          </a:p>
          <a:p>
            <a:r>
              <a:rPr lang="pl-PL" sz="1800" smtClean="0">
                <a:hlinkClick r:id="rId4"/>
              </a:rPr>
              <a:t>http://pl.wikipedia.org/wiki/Tr%C4%85dzik_chlorowy</a:t>
            </a:r>
            <a:endParaRPr lang="pl-PL" sz="1800" smtClean="0"/>
          </a:p>
          <a:p>
            <a:r>
              <a:rPr lang="pl-PL" sz="1800" smtClean="0">
                <a:hlinkClick r:id="rId5"/>
              </a:rPr>
              <a:t>http://pl.wikipedia.org/wiki/Tr%C4%85dzik_niemowl%C4%99cy</a:t>
            </a:r>
            <a:endParaRPr lang="pl-PL" sz="1800" smtClean="0"/>
          </a:p>
          <a:p>
            <a:r>
              <a:rPr lang="pl-PL" sz="1800" smtClean="0">
                <a:hlinkClick r:id="rId6"/>
              </a:rPr>
              <a:t>http://chlopakztradzikiem.blogspot.com/p/tradzik.html</a:t>
            </a:r>
            <a:endParaRPr lang="pl-PL" sz="1800" smtClean="0"/>
          </a:p>
          <a:p>
            <a:r>
              <a:rPr lang="pl-PL" sz="1800" smtClean="0">
                <a:hlinkClick r:id="rId7"/>
              </a:rPr>
              <a:t>http://www.przedukowany.pl/tradzik-rozowaty/</a:t>
            </a:r>
            <a:endParaRPr lang="pl-PL" sz="1800" smtClean="0"/>
          </a:p>
          <a:p>
            <a:r>
              <a:rPr lang="pl-PL" sz="1800" smtClean="0">
                <a:hlinkClick r:id="rId8"/>
              </a:rPr>
              <a:t>http://1.bp.blogspot.com/-NwDmsdRg35A/T3Wq3l-IxYI/AAAAAAAAAI0/Jh4p2FZg0GM/s1600/1309966029.jpg</a:t>
            </a:r>
            <a:endParaRPr lang="pl-PL" sz="1800" smtClean="0"/>
          </a:p>
          <a:p>
            <a:r>
              <a:rPr lang="pl-PL" sz="1800" smtClean="0">
                <a:hlinkClick r:id="rId9"/>
              </a:rPr>
              <a:t>http://www.solmed.pl/index.php?option=com_content&amp;view=article&amp;id=1211&amp;Itemid=532</a:t>
            </a:r>
            <a:endParaRPr lang="pl-PL" sz="1800" smtClean="0"/>
          </a:p>
          <a:p>
            <a:endParaRPr lang="pl-PL" sz="1800" smtClean="0"/>
          </a:p>
        </p:txBody>
      </p:sp>
    </p:spTree>
  </p:cSld>
  <p:clrMapOvr>
    <a:masterClrMapping/>
  </p:clrMapOvr>
  <p:transition spd="slow">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ymbol zastępczy zawartości 2"/>
          <p:cNvSpPr>
            <a:spLocks noGrp="1"/>
          </p:cNvSpPr>
          <p:nvPr>
            <p:ph idx="1"/>
          </p:nvPr>
        </p:nvSpPr>
        <p:spPr>
          <a:xfrm>
            <a:off x="468313" y="476250"/>
            <a:ext cx="8229600" cy="5689600"/>
          </a:xfrm>
        </p:spPr>
        <p:txBody>
          <a:bodyPr/>
          <a:lstStyle/>
          <a:p>
            <a:pPr>
              <a:buFont typeface="Arial" charset="0"/>
              <a:buNone/>
            </a:pPr>
            <a:r>
              <a:rPr lang="pl-PL" smtClean="0"/>
              <a:t>	Trądzik jest jedną z najczęściej występującą chorobą skóry. Powstaje w mieszkach włosowych, do których uchodzi łój z gruczołów łojowych. Wydzielają one nadmiar łoju skórnego i następuje łojotok, a przewód wyprowadzający łój zostaje zaczopowany. Czopy łoju i warstwy zrogowaciałego naskórka to właśnie zaskórniki. Stają się one czerwone </a:t>
            </a:r>
            <a:br>
              <a:rPr lang="pl-PL" smtClean="0"/>
            </a:br>
            <a:r>
              <a:rPr lang="pl-PL" smtClean="0"/>
              <a:t>i bolą pod wpływem dotyku, jeśli w ich okolicy dojdzie do bakteryjnego stanu zapalnego.</a:t>
            </a:r>
          </a:p>
        </p:txBody>
      </p:sp>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descr="1309966029.jpg"/>
          <p:cNvPicPr>
            <a:picLocks noChangeAspect="1"/>
          </p:cNvPicPr>
          <p:nvPr/>
        </p:nvPicPr>
        <p:blipFill>
          <a:blip r:embed="rId2" cstate="print"/>
          <a:stretch>
            <a:fillRect/>
          </a:stretch>
        </p:blipFill>
        <p:spPr>
          <a:xfrm>
            <a:off x="682372" y="1628800"/>
            <a:ext cx="7604378" cy="3528391"/>
          </a:xfrm>
          <a:prstGeom prst="round2DiagRect">
            <a:avLst>
              <a:gd name="adj1" fmla="val 26793"/>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ymbol zastępczy zawartości 2"/>
          <p:cNvSpPr>
            <a:spLocks noGrp="1"/>
          </p:cNvSpPr>
          <p:nvPr>
            <p:ph idx="1"/>
          </p:nvPr>
        </p:nvSpPr>
        <p:spPr>
          <a:xfrm>
            <a:off x="684213" y="1196975"/>
            <a:ext cx="7775575" cy="4319588"/>
          </a:xfrm>
        </p:spPr>
        <p:txBody>
          <a:bodyPr/>
          <a:lstStyle/>
          <a:p>
            <a:pPr algn="ctr">
              <a:buFont typeface="Arial" charset="0"/>
              <a:buNone/>
            </a:pPr>
            <a:r>
              <a:rPr lang="pl-PL" smtClean="0"/>
              <a:t>Istnieją cztery główne rodzaje trądzików:</a:t>
            </a:r>
          </a:p>
          <a:p>
            <a:r>
              <a:rPr lang="pl-PL" smtClean="0"/>
              <a:t>trądzik młodzieńczy;</a:t>
            </a:r>
          </a:p>
          <a:p>
            <a:r>
              <a:rPr lang="pl-PL" smtClean="0"/>
              <a:t>trądzik chlorowy;</a:t>
            </a:r>
          </a:p>
          <a:p>
            <a:r>
              <a:rPr lang="pl-PL" smtClean="0"/>
              <a:t>trądzik niemowlęcy;</a:t>
            </a:r>
          </a:p>
          <a:p>
            <a:r>
              <a:rPr lang="pl-PL" smtClean="0"/>
              <a:t>trądzik różowaty.</a:t>
            </a:r>
          </a:p>
        </p:txBody>
      </p:sp>
    </p:spTree>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ytuł 1"/>
          <p:cNvSpPr>
            <a:spLocks noGrp="1"/>
          </p:cNvSpPr>
          <p:nvPr>
            <p:ph type="title"/>
          </p:nvPr>
        </p:nvSpPr>
        <p:spPr/>
        <p:txBody>
          <a:bodyPr/>
          <a:lstStyle/>
          <a:p>
            <a:r>
              <a:rPr lang="pl-PL" b="1" smtClean="0"/>
              <a:t>Trądzik młodzieńczy</a:t>
            </a:r>
          </a:p>
        </p:txBody>
      </p:sp>
      <p:pic>
        <p:nvPicPr>
          <p:cNvPr id="5" name="Symbol zastępczy zawartości 4" descr="Akne-jugend.jpg"/>
          <p:cNvPicPr>
            <a:picLocks noGrp="1" noChangeAspect="1"/>
          </p:cNvPicPr>
          <p:nvPr>
            <p:ph idx="1"/>
          </p:nvPr>
        </p:nvPicPr>
        <p:blipFill>
          <a:blip r:embed="rId2" cstate="print"/>
          <a:stretch>
            <a:fillRect/>
          </a:stretch>
        </p:blipFill>
        <p:spPr>
          <a:xfrm>
            <a:off x="4447939" y="1844824"/>
            <a:ext cx="4696061" cy="3201219"/>
          </a:xfrm>
          <a:prstGeom prst="roundRect">
            <a:avLst>
              <a:gd name="adj" fmla="val 8594"/>
            </a:avLst>
          </a:prstGeom>
          <a:solidFill>
            <a:srgbClr val="FFFFFF">
              <a:shade val="85000"/>
            </a:srgbClr>
          </a:solidFill>
          <a:effectLst>
            <a:reflection blurRad="12700" stA="38000" endPos="28000" dist="5000" dir="5400000" sy="-100000" algn="bl" rotWithShape="0"/>
          </a:effectLst>
        </p:spPr>
      </p:pic>
      <p:sp>
        <p:nvSpPr>
          <p:cNvPr id="6148" name="pole tekstowe 6"/>
          <p:cNvSpPr txBox="1">
            <a:spLocks noChangeArrowheads="1"/>
          </p:cNvSpPr>
          <p:nvPr/>
        </p:nvSpPr>
        <p:spPr bwMode="auto">
          <a:xfrm>
            <a:off x="395288" y="1557338"/>
            <a:ext cx="3744912"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sz="2400"/>
              <a:t>Jedna z odmian trądziku, która najczęściej pojawia się w wieku dojrzewania. Zmiany hormonalne związane z pokwitaniem powodują silne pobudzenie gruczołów łojowych. Następuje wówczas tzw. łojotok. Następnie powstają pryszcze, które są następstwem łojotoku </a:t>
            </a:r>
            <a:br>
              <a:rPr lang="pl-PL" sz="2400"/>
            </a:br>
            <a:r>
              <a:rPr lang="pl-PL" sz="2400"/>
              <a:t>i nadmiernego rogowacenia komórek skóry. </a:t>
            </a:r>
          </a:p>
        </p:txBody>
      </p:sp>
    </p:spTree>
  </p:cSld>
  <p:clrMapOvr>
    <a:masterClrMapping/>
  </p:clrMapOvr>
  <p:transition spd="med">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ytuł 1"/>
          <p:cNvSpPr>
            <a:spLocks noGrp="1"/>
          </p:cNvSpPr>
          <p:nvPr>
            <p:ph type="title"/>
          </p:nvPr>
        </p:nvSpPr>
        <p:spPr/>
        <p:txBody>
          <a:bodyPr/>
          <a:lstStyle/>
          <a:p>
            <a:r>
              <a:rPr lang="pl-PL" b="1" smtClean="0"/>
              <a:t>Trądzik chlorowy</a:t>
            </a:r>
          </a:p>
        </p:txBody>
      </p:sp>
      <p:sp>
        <p:nvSpPr>
          <p:cNvPr id="3" name="Symbol zastępczy zawartości 2"/>
          <p:cNvSpPr>
            <a:spLocks noGrp="1"/>
          </p:cNvSpPr>
          <p:nvPr>
            <p:ph idx="1"/>
          </p:nvPr>
        </p:nvSpPr>
        <p:spPr>
          <a:xfrm>
            <a:off x="323850" y="1341438"/>
            <a:ext cx="4248150" cy="4535487"/>
          </a:xfrm>
        </p:spPr>
        <p:txBody>
          <a:bodyPr rtlCol="0">
            <a:normAutofit fontScale="92500" lnSpcReduction="20000"/>
          </a:bodyPr>
          <a:lstStyle/>
          <a:p>
            <a:pPr fontAlgn="auto">
              <a:spcAft>
                <a:spcPts val="0"/>
              </a:spcAft>
              <a:buFont typeface="Arial" pitchFamily="34" charset="0"/>
              <a:buNone/>
              <a:defRPr/>
            </a:pPr>
            <a:r>
              <a:rPr lang="pl-PL" dirty="0" smtClean="0"/>
              <a:t>	</a:t>
            </a:r>
            <a:r>
              <a:rPr lang="pl-PL" sz="2600" dirty="0" smtClean="0"/>
              <a:t>Choroba ta może pojawiać  się praktycznie w każdym wieku, o ile skóra narażona jest na działanie chloru </a:t>
            </a:r>
            <a:br>
              <a:rPr lang="pl-PL" sz="2600" dirty="0" smtClean="0"/>
            </a:br>
            <a:r>
              <a:rPr lang="pl-PL" sz="2600" dirty="0" smtClean="0"/>
              <a:t>i wielu innych dioksan. Trądzik może się rozwijać nawet rok, </a:t>
            </a:r>
            <a:br>
              <a:rPr lang="pl-PL" sz="2600" dirty="0" smtClean="0"/>
            </a:br>
            <a:r>
              <a:rPr lang="pl-PL" sz="2600" dirty="0" smtClean="0"/>
              <a:t>a trwać może nawet kilkadziesiąt lat. Występuje on przede wszystkim na owłosionej skórze głowy, pachwinach, fałdach skórnych i w głównej mierze na twarzy, klatce piersiowej oraz plecach.</a:t>
            </a:r>
          </a:p>
        </p:txBody>
      </p:sp>
      <p:pic>
        <p:nvPicPr>
          <p:cNvPr id="4" name="Obraz 3" descr="Viktor_Yuschenko.jpg"/>
          <p:cNvPicPr>
            <a:picLocks noChangeAspect="1"/>
          </p:cNvPicPr>
          <p:nvPr/>
        </p:nvPicPr>
        <p:blipFill>
          <a:blip r:embed="rId2" cstate="print"/>
          <a:stretch>
            <a:fillRect/>
          </a:stretch>
        </p:blipFill>
        <p:spPr>
          <a:xfrm>
            <a:off x="4572000" y="2132856"/>
            <a:ext cx="4463920" cy="297408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slow">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ytuł 1"/>
          <p:cNvSpPr>
            <a:spLocks noGrp="1"/>
          </p:cNvSpPr>
          <p:nvPr>
            <p:ph type="title"/>
          </p:nvPr>
        </p:nvSpPr>
        <p:spPr/>
        <p:txBody>
          <a:bodyPr/>
          <a:lstStyle/>
          <a:p>
            <a:r>
              <a:rPr lang="pl-PL" b="1" smtClean="0"/>
              <a:t>Trądzik niemowlęcy</a:t>
            </a:r>
          </a:p>
        </p:txBody>
      </p:sp>
      <p:sp>
        <p:nvSpPr>
          <p:cNvPr id="8195" name="Symbol zastępczy zawartości 2"/>
          <p:cNvSpPr>
            <a:spLocks noGrp="1"/>
          </p:cNvSpPr>
          <p:nvPr>
            <p:ph idx="1"/>
          </p:nvPr>
        </p:nvSpPr>
        <p:spPr>
          <a:xfrm>
            <a:off x="457200" y="1600200"/>
            <a:ext cx="4691063" cy="4525963"/>
          </a:xfrm>
        </p:spPr>
        <p:txBody>
          <a:bodyPr/>
          <a:lstStyle/>
          <a:p>
            <a:pPr>
              <a:buFont typeface="Arial" charset="0"/>
              <a:buNone/>
            </a:pPr>
            <a:r>
              <a:rPr lang="pl-PL" smtClean="0"/>
              <a:t>	</a:t>
            </a:r>
            <a:r>
              <a:rPr lang="pl-PL" sz="2400" smtClean="0"/>
              <a:t>Bezbolesna choroba skórna pojawiająca się w pierwszych miesiącach życia. Trwa od kilku dni do kilku tygodni. Przyczyna powstawania tej odmiany trądziku jest nieznana. Charakteryzuje się ona małymi krostami, które są umiejscowione w okolicach  twarzy, szyi i czoła.</a:t>
            </a:r>
          </a:p>
        </p:txBody>
      </p:sp>
      <p:pic>
        <p:nvPicPr>
          <p:cNvPr id="4" name="Obraz 3" descr="2hx65cp.jpg"/>
          <p:cNvPicPr>
            <a:picLocks noChangeAspect="1"/>
          </p:cNvPicPr>
          <p:nvPr/>
        </p:nvPicPr>
        <p:blipFill>
          <a:blip r:embed="rId2" cstate="print"/>
          <a:stretch>
            <a:fillRect/>
          </a:stretch>
        </p:blipFill>
        <p:spPr>
          <a:xfrm>
            <a:off x="5220072" y="2060848"/>
            <a:ext cx="3252067" cy="3210297"/>
          </a:xfrm>
          <a:prstGeom prst="rect">
            <a:avLst/>
          </a:prstGeom>
          <a:ln>
            <a:noFill/>
          </a:ln>
          <a:effectLst>
            <a:softEdge rad="112500"/>
          </a:effectLst>
        </p:spPr>
      </p:pic>
    </p:spTree>
  </p:cSld>
  <p:clrMapOvr>
    <a:masterClrMapping/>
  </p:clrMapOvr>
  <p:transition spd="slow">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1"/>
          <p:cNvSpPr>
            <a:spLocks noGrp="1"/>
          </p:cNvSpPr>
          <p:nvPr>
            <p:ph type="title"/>
          </p:nvPr>
        </p:nvSpPr>
        <p:spPr/>
        <p:txBody>
          <a:bodyPr/>
          <a:lstStyle/>
          <a:p>
            <a:r>
              <a:rPr lang="pl-PL" b="1" smtClean="0"/>
              <a:t>Trądzik różowaty</a:t>
            </a:r>
          </a:p>
        </p:txBody>
      </p:sp>
      <p:sp>
        <p:nvSpPr>
          <p:cNvPr id="9219" name="Symbol zastępczy zawartości 2"/>
          <p:cNvSpPr>
            <a:spLocks noGrp="1"/>
          </p:cNvSpPr>
          <p:nvPr>
            <p:ph idx="1"/>
          </p:nvPr>
        </p:nvSpPr>
        <p:spPr>
          <a:xfrm>
            <a:off x="457200" y="1600200"/>
            <a:ext cx="4402138" cy="4525963"/>
          </a:xfrm>
        </p:spPr>
        <p:txBody>
          <a:bodyPr/>
          <a:lstStyle/>
          <a:p>
            <a:pPr>
              <a:buFont typeface="Arial" charset="0"/>
              <a:buNone/>
            </a:pPr>
            <a:r>
              <a:rPr lang="pl-PL" smtClean="0"/>
              <a:t>	</a:t>
            </a:r>
          </a:p>
        </p:txBody>
      </p:sp>
      <p:pic>
        <p:nvPicPr>
          <p:cNvPr id="4" name="Obraz 3" descr="Trądzik-różowaty-2.jpg"/>
          <p:cNvPicPr>
            <a:picLocks noChangeAspect="1"/>
          </p:cNvPicPr>
          <p:nvPr/>
        </p:nvPicPr>
        <p:blipFill>
          <a:blip r:embed="rId2" cstate="print"/>
          <a:stretch>
            <a:fillRect/>
          </a:stretch>
        </p:blipFill>
        <p:spPr>
          <a:xfrm>
            <a:off x="5436096" y="1988840"/>
            <a:ext cx="3436788" cy="2570965"/>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9221" name="pole tekstowe 4"/>
          <p:cNvSpPr txBox="1">
            <a:spLocks noChangeArrowheads="1"/>
          </p:cNvSpPr>
          <p:nvPr/>
        </p:nvSpPr>
        <p:spPr bwMode="auto">
          <a:xfrm>
            <a:off x="395288" y="1412875"/>
            <a:ext cx="460851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pl-PL" sz="2400"/>
              <a:t>Choroba ta nie jest uwarunkowana genetycznie. Spowodowana jest przez bakterie trądzikowe. Wpływ na pojawienie się trądziku ma nadciśnienie tętnicze, zaburzenia hormonalne, choroby przewodu pokarmowego, a także stres. Trądzik różowaty pojawia się zazwyczaj na twarzy, najczęściej na nosie i policzkach.</a:t>
            </a:r>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p:cNvSpPr>
            <a:spLocks noGrp="1"/>
          </p:cNvSpPr>
          <p:nvPr>
            <p:ph type="title"/>
          </p:nvPr>
        </p:nvSpPr>
        <p:spPr/>
        <p:txBody>
          <a:bodyPr/>
          <a:lstStyle/>
          <a:p>
            <a:r>
              <a:rPr lang="pl-PL" b="1" smtClean="0"/>
              <a:t>Leczenie</a:t>
            </a:r>
          </a:p>
        </p:txBody>
      </p:sp>
      <p:sp>
        <p:nvSpPr>
          <p:cNvPr id="10243" name="Symbol zastępczy zawartości 2"/>
          <p:cNvSpPr>
            <a:spLocks noGrp="1"/>
          </p:cNvSpPr>
          <p:nvPr>
            <p:ph idx="1"/>
          </p:nvPr>
        </p:nvSpPr>
        <p:spPr>
          <a:xfrm>
            <a:off x="468313" y="2060575"/>
            <a:ext cx="8229600" cy="4525963"/>
          </a:xfrm>
        </p:spPr>
        <p:txBody>
          <a:bodyPr/>
          <a:lstStyle/>
          <a:p>
            <a:pPr>
              <a:buFont typeface="Arial" charset="0"/>
              <a:buNone/>
            </a:pPr>
            <a:r>
              <a:rPr lang="pl-PL" smtClean="0"/>
              <a:t>	</a:t>
            </a:r>
            <a:r>
              <a:rPr lang="pl-PL" sz="2400" smtClean="0"/>
              <a:t>Sposób leczenia jest uzależniony od postaci samego trądziku. W lżejszych przypadkach wystarczy farmakologia.</a:t>
            </a:r>
            <a:br>
              <a:rPr lang="pl-PL" sz="2400" smtClean="0"/>
            </a:br>
            <a:r>
              <a:rPr lang="pl-PL" sz="2400" smtClean="0"/>
              <a:t>Ale często postać trądziku jest tak uporczywa, że konieczne staje się leczenie z wykorzystaniem zabiegów medycznych i kosmetycznych.</a:t>
            </a:r>
          </a:p>
        </p:txBody>
      </p:sp>
    </p:spTree>
  </p:cSld>
  <p:clrMapOvr>
    <a:masterClrMapping/>
  </p:clrMapOvr>
  <p:transition spd="med">
    <p:cover dir="ru"/>
  </p:transition>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154</Words>
  <Application>Microsoft Office PowerPoint</Application>
  <PresentationFormat>Pokaz na ekranie (4:3)</PresentationFormat>
  <Paragraphs>39</Paragraphs>
  <Slides>15</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15</vt:i4>
      </vt:variant>
    </vt:vector>
  </HeadingPairs>
  <TitlesOfParts>
    <vt:vector size="18" baseType="lpstr">
      <vt:lpstr>Calibri</vt:lpstr>
      <vt:lpstr>Arial</vt:lpstr>
      <vt:lpstr>Motyw pakietu Office</vt:lpstr>
      <vt:lpstr>Prezentacja programu PowerPoint</vt:lpstr>
      <vt:lpstr>Prezentacja programu PowerPoint</vt:lpstr>
      <vt:lpstr>Prezentacja programu PowerPoint</vt:lpstr>
      <vt:lpstr>Prezentacja programu PowerPoint</vt:lpstr>
      <vt:lpstr>Trądzik młodzieńczy</vt:lpstr>
      <vt:lpstr>Trądzik chlorowy</vt:lpstr>
      <vt:lpstr>Trądzik niemowlęcy</vt:lpstr>
      <vt:lpstr>Trądzik różowaty</vt:lpstr>
      <vt:lpstr>Leczenie</vt:lpstr>
      <vt:lpstr>Leczenie farmakologiczne</vt:lpstr>
      <vt:lpstr>Zabiegi medyczne</vt:lpstr>
      <vt:lpstr>Produkty dermatologiczno-kosmetyczne</vt:lpstr>
      <vt:lpstr>Zabiegi kosmetyczne</vt:lpstr>
      <vt:lpstr>Prezentacja programu PowerPoint</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Admin</dc:creator>
  <cp:lastModifiedBy>tklaja</cp:lastModifiedBy>
  <cp:revision>21</cp:revision>
  <dcterms:created xsi:type="dcterms:W3CDTF">2012-10-10T16:45:59Z</dcterms:created>
  <dcterms:modified xsi:type="dcterms:W3CDTF">2012-10-16T18:33:27Z</dcterms:modified>
</cp:coreProperties>
</file>