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9" r:id="rId8"/>
    <p:sldId id="263" r:id="rId9"/>
    <p:sldId id="262" r:id="rId10"/>
    <p:sldId id="264" r:id="rId11"/>
    <p:sldId id="265" r:id="rId12"/>
    <p:sldId id="267" r:id="rId13"/>
    <p:sldId id="266" r:id="rId14"/>
    <p:sldId id="268" r:id="rId15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63" autoAdjust="0"/>
    <p:restoredTop sz="94660"/>
  </p:normalViewPr>
  <p:slideViewPr>
    <p:cSldViewPr>
      <p:cViewPr varScale="1">
        <p:scale>
          <a:sx n="103" d="100"/>
          <a:sy n="103" d="100"/>
        </p:scale>
        <p:origin x="-21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3" name="Prostokąt zaokrąglony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07BFD-465A-44FD-9658-6913B2B0F066}" type="datetimeFigureOut">
              <a:rPr lang="pl-PL" smtClean="0"/>
              <a:t>2015-05-20</a:t>
            </a:fld>
            <a:endParaRPr lang="pl-PL" dirty="0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F98D0122-1911-4316-B5E7-45454154D77E}" type="slidenum">
              <a:rPr lang="pl-PL" smtClean="0"/>
              <a:t>‹#›</a:t>
            </a:fld>
            <a:endParaRPr lang="pl-PL" dirty="0"/>
          </a:p>
        </p:txBody>
      </p:sp>
      <p:sp>
        <p:nvSpPr>
          <p:cNvPr id="7" name="Prostokąt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Prostokąt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Prostokąt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07BFD-465A-44FD-9658-6913B2B0F066}" type="datetimeFigureOut">
              <a:rPr lang="pl-PL" smtClean="0"/>
              <a:t>2015-05-20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D0122-1911-4316-B5E7-45454154D77E}" type="slidenum">
              <a:rPr lang="pl-PL" smtClean="0"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07BFD-465A-44FD-9658-6913B2B0F066}" type="datetimeFigureOut">
              <a:rPr lang="pl-PL" smtClean="0"/>
              <a:t>2015-05-20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D0122-1911-4316-B5E7-45454154D77E}" type="slidenum">
              <a:rPr lang="pl-PL" smtClean="0"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07BFD-465A-44FD-9658-6913B2B0F066}" type="datetimeFigureOut">
              <a:rPr lang="pl-PL" smtClean="0"/>
              <a:t>2015-05-20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D0122-1911-4316-B5E7-45454154D77E}" type="slidenum">
              <a:rPr lang="pl-PL" smtClean="0"/>
              <a:t>‹#›</a:t>
            </a:fld>
            <a:endParaRPr lang="pl-PL" dirty="0"/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ostokąt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0" name="Prostokąt zaokrąglony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07BFD-465A-44FD-9658-6913B2B0F066}" type="datetimeFigureOut">
              <a:rPr lang="pl-PL" smtClean="0"/>
              <a:t>2015-05-20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7" name="Prostokąt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Prostokąt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Prostokąt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F98D0122-1911-4316-B5E7-45454154D77E}" type="slidenum">
              <a:rPr lang="pl-PL" smtClean="0"/>
              <a:t>‹#›</a:t>
            </a:fld>
            <a:endParaRPr lang="pl-PL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07BFD-465A-44FD-9658-6913B2B0F066}" type="datetimeFigureOut">
              <a:rPr lang="pl-PL" smtClean="0"/>
              <a:t>2015-05-20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D0122-1911-4316-B5E7-45454154D77E}" type="slidenum">
              <a:rPr lang="pl-PL" smtClean="0"/>
              <a:t>‹#›</a:t>
            </a:fld>
            <a:endParaRPr lang="pl-PL" dirty="0"/>
          </a:p>
        </p:txBody>
      </p:sp>
      <p:sp>
        <p:nvSpPr>
          <p:cNvPr id="9" name="Symbol zastępczy zawartości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07BFD-465A-44FD-9658-6913B2B0F066}" type="datetimeFigureOut">
              <a:rPr lang="pl-PL" smtClean="0"/>
              <a:t>2015-05-20</a:t>
            </a:fld>
            <a:endParaRPr lang="pl-PL" dirty="0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D0122-1911-4316-B5E7-45454154D77E}" type="slidenum">
              <a:rPr lang="pl-PL" smtClean="0"/>
              <a:t>‹#›</a:t>
            </a:fld>
            <a:endParaRPr lang="pl-PL" dirty="0"/>
          </a:p>
        </p:txBody>
      </p:sp>
      <p:sp>
        <p:nvSpPr>
          <p:cNvPr id="11" name="Symbol zastępczy zawartości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07BFD-465A-44FD-9658-6913B2B0F066}" type="datetimeFigureOut">
              <a:rPr lang="pl-PL" smtClean="0"/>
              <a:t>2015-05-20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D0122-1911-4316-B5E7-45454154D77E}" type="slidenum">
              <a:rPr lang="pl-PL" smtClean="0"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07BFD-465A-44FD-9658-6913B2B0F066}" type="datetimeFigureOut">
              <a:rPr lang="pl-PL" smtClean="0"/>
              <a:t>2015-05-20</a:t>
            </a:fld>
            <a:endParaRPr lang="pl-PL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D0122-1911-4316-B5E7-45454154D77E}" type="slidenum">
              <a:rPr lang="pl-PL" smtClean="0"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9" name="Prostokąt zaokrąglony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07BFD-465A-44FD-9658-6913B2B0F066}" type="datetimeFigureOut">
              <a:rPr lang="pl-PL" smtClean="0"/>
              <a:t>2015-05-20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D0122-1911-4316-B5E7-45454154D77E}" type="slidenum">
              <a:rPr lang="pl-PL" smtClean="0"/>
              <a:t>‹#›</a:t>
            </a:fld>
            <a:endParaRPr lang="pl-PL" dirty="0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07BFD-465A-44FD-9658-6913B2B0F066}" type="datetimeFigureOut">
              <a:rPr lang="pl-PL" smtClean="0"/>
              <a:t>2015-05-20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F98D0122-1911-4316-B5E7-45454154D77E}" type="slidenum">
              <a:rPr lang="pl-PL" smtClean="0"/>
              <a:t>‹#›</a:t>
            </a:fld>
            <a:endParaRPr lang="pl-PL" dirty="0"/>
          </a:p>
        </p:txBody>
      </p:sp>
      <p:sp>
        <p:nvSpPr>
          <p:cNvPr id="11" name="Prostokąt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Prostokąt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Prostokąt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dirty="0" smtClean="0"/>
              <a:t>Kliknij ikonę, aby dodać obraz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8" name="Prostokąt zaokrąglony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E207BFD-465A-44FD-9658-6913B2B0F066}" type="datetimeFigureOut">
              <a:rPr lang="pl-PL" smtClean="0"/>
              <a:t>2015-05-20</a:t>
            </a:fld>
            <a:endParaRPr lang="pl-PL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F98D0122-1911-4316-B5E7-45454154D77E}" type="slidenum">
              <a:rPr lang="pl-PL" smtClean="0"/>
              <a:t>‹#›</a:t>
            </a:fld>
            <a:endParaRPr 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radnikzdrowie.pl/psychologia/nalogi/jak-rzucic-palenie-papierosow-sposoby-na-rzucenie-palenia_34146.html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pl/webhp?hl=pl" TargetMode="External"/><Relationship Id="rId5" Type="http://schemas.openxmlformats.org/officeDocument/2006/relationships/hyperlink" Target="http://www.nazdrowie.pl/artykul/wplyw-palenia-papierosow-na-zdrowie" TargetMode="External"/><Relationship Id="rId4" Type="http://schemas.openxmlformats.org/officeDocument/2006/relationships/hyperlink" Target="https://parenting.pl/portal/szkodliwosc-palenia-papierosow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sz="3600" b="1" dirty="0" smtClean="0"/>
              <a:t>Światowy Dzień Bez Tytoniu – 31 </a:t>
            </a:r>
            <a:r>
              <a:rPr lang="pl-PL" sz="3600" b="1" dirty="0" smtClean="0"/>
              <a:t>maja 2015</a:t>
            </a:r>
            <a:endParaRPr lang="pl-PL" sz="3600" b="1" dirty="0" smtClean="0"/>
          </a:p>
          <a:p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/>
            </a:r>
            <a:br>
              <a:rPr lang="pl-PL" dirty="0" smtClean="0"/>
            </a:br>
            <a:r>
              <a:rPr lang="pl-PL" sz="6000" b="1" dirty="0" smtClean="0"/>
              <a:t>Dzień </a:t>
            </a:r>
            <a:r>
              <a:rPr lang="pl-PL" sz="6000" b="1" dirty="0" smtClean="0"/>
              <a:t>bez Papierosa</a:t>
            </a:r>
            <a:r>
              <a:rPr lang="pl-PL" sz="4900" b="1" dirty="0" smtClean="0"/>
              <a:t/>
            </a:r>
            <a:br>
              <a:rPr lang="pl-PL" sz="4900" b="1" dirty="0" smtClean="0"/>
            </a:br>
            <a:endParaRPr lang="pl-PL" sz="49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 descr="ulotka1_papiero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0562" y="142852"/>
            <a:ext cx="4471359" cy="6429420"/>
          </a:xfrm>
          <a:prstGeom prst="rect">
            <a:avLst/>
          </a:prstGeom>
        </p:spPr>
      </p:pic>
      <p:pic>
        <p:nvPicPr>
          <p:cNvPr id="7" name="Symbol zastępczy zawartości 6" descr="6bc9dec473a63280.jpg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285720" y="214290"/>
            <a:ext cx="4214842" cy="6267199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Rzucenie palenia: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857224" y="1714488"/>
            <a:ext cx="7772400" cy="4572000"/>
          </a:xfrm>
        </p:spPr>
        <p:txBody>
          <a:bodyPr>
            <a:normAutofit fontScale="25000" lnSpcReduction="20000"/>
          </a:bodyPr>
          <a:lstStyle/>
          <a:p>
            <a:r>
              <a:rPr lang="pl-PL" sz="7200" b="1" dirty="0" smtClean="0">
                <a:latin typeface="Calibri" pitchFamily="34" charset="0"/>
              </a:rPr>
              <a:t>Rzucanie palenia: silna </a:t>
            </a:r>
            <a:r>
              <a:rPr lang="pl-PL" sz="7200" b="1" dirty="0" smtClean="0">
                <a:latin typeface="Calibri" pitchFamily="34" charset="0"/>
              </a:rPr>
              <a:t>motywacja</a:t>
            </a:r>
          </a:p>
          <a:p>
            <a:pPr>
              <a:buNone/>
            </a:pPr>
            <a:r>
              <a:rPr lang="pl-PL" sz="5600" dirty="0" smtClean="0">
                <a:latin typeface="Calibri" pitchFamily="34" charset="0"/>
              </a:rPr>
              <a:t>       To podstawa</a:t>
            </a:r>
            <a:r>
              <a:rPr lang="pl-PL" sz="5600" dirty="0" smtClean="0">
                <a:latin typeface="Calibri" pitchFamily="34" charset="0"/>
              </a:rPr>
              <a:t> </a:t>
            </a:r>
            <a:r>
              <a:rPr lang="pl-PL" sz="5600" dirty="0" smtClean="0">
                <a:latin typeface="Calibri" pitchFamily="34" charset="0"/>
              </a:rPr>
              <a:t>trzeba </a:t>
            </a:r>
            <a:r>
              <a:rPr lang="pl-PL" sz="5600" dirty="0" smtClean="0">
                <a:latin typeface="Calibri" pitchFamily="34" charset="0"/>
              </a:rPr>
              <a:t>znaleźć swój powód. Zdrowotny, ekonomiczny, estetyczny - byle własny. Łatwo sprawdzić, czy ktoś rzeczywiście jest gotowy. Wystarczy zadać mu proste pytanie: </a:t>
            </a:r>
            <a:r>
              <a:rPr lang="pl-PL" sz="5600" dirty="0" smtClean="0">
                <a:latin typeface="Calibri" pitchFamily="34" charset="0"/>
              </a:rPr>
              <a:t>kiedy?</a:t>
            </a:r>
          </a:p>
          <a:p>
            <a:endParaRPr lang="pl-PL" sz="4900" dirty="0" smtClean="0">
              <a:latin typeface="Calibri" pitchFamily="34" charset="0"/>
            </a:endParaRPr>
          </a:p>
          <a:p>
            <a:endParaRPr lang="pl-PL" sz="4900" dirty="0" smtClean="0">
              <a:latin typeface="Calibri" pitchFamily="34" charset="0"/>
            </a:endParaRPr>
          </a:p>
          <a:p>
            <a:r>
              <a:rPr lang="pl-PL" sz="7200" b="1" dirty="0" smtClean="0">
                <a:latin typeface="Calibri" pitchFamily="34" charset="0"/>
              </a:rPr>
              <a:t>Rzucanie </a:t>
            </a:r>
            <a:r>
              <a:rPr lang="pl-PL" sz="7200" b="1" dirty="0" smtClean="0">
                <a:latin typeface="Calibri" pitchFamily="34" charset="0"/>
              </a:rPr>
              <a:t>palenia: </a:t>
            </a:r>
            <a:r>
              <a:rPr lang="pl-PL" sz="7200" b="1" dirty="0" smtClean="0">
                <a:latin typeface="Calibri" pitchFamily="34" charset="0"/>
              </a:rPr>
              <a:t>samokontrola</a:t>
            </a:r>
            <a:r>
              <a:rPr lang="pl-PL" sz="7200" b="1" dirty="0" smtClean="0">
                <a:latin typeface="Calibri" pitchFamily="34" charset="0"/>
              </a:rPr>
              <a:t> </a:t>
            </a:r>
            <a:endParaRPr lang="pl-PL" sz="7200" b="1" dirty="0" smtClean="0">
              <a:latin typeface="Calibri" pitchFamily="34" charset="0"/>
            </a:endParaRPr>
          </a:p>
          <a:p>
            <a:pPr>
              <a:buNone/>
            </a:pPr>
            <a:r>
              <a:rPr lang="pl-PL" sz="5600" dirty="0" smtClean="0">
                <a:latin typeface="Calibri" pitchFamily="34" charset="0"/>
              </a:rPr>
              <a:t>       Notuj </a:t>
            </a:r>
            <a:r>
              <a:rPr lang="pl-PL" sz="5600" dirty="0" smtClean="0">
                <a:latin typeface="Calibri" pitchFamily="34" charset="0"/>
              </a:rPr>
              <a:t>każdego wypalonego papierosa łącznie z godziną, odczuciami i czynnościami, które temu towarzyszą (np. picie kawy czy alkoholu</a:t>
            </a:r>
            <a:r>
              <a:rPr lang="pl-PL" sz="5600" dirty="0" smtClean="0">
                <a:latin typeface="Calibri" pitchFamily="34" charset="0"/>
              </a:rPr>
              <a:t>).</a:t>
            </a:r>
            <a:r>
              <a:rPr lang="pl-PL" sz="5600" dirty="0" smtClean="0">
                <a:latin typeface="Calibri" pitchFamily="34" charset="0"/>
              </a:rPr>
              <a:t> Obserwuj: ile sztuk wypalasz, o jakich porach dnia, w jakich miejscach i sytuacjach, z jakiego powodu, i co każdy papieros ci daje.</a:t>
            </a:r>
            <a:r>
              <a:rPr lang="pl-PL" sz="4900" dirty="0" smtClean="0">
                <a:latin typeface="Calibri" pitchFamily="34" charset="0"/>
              </a:rPr>
              <a:t/>
            </a:r>
            <a:br>
              <a:rPr lang="pl-PL" sz="4900" dirty="0" smtClean="0">
                <a:latin typeface="Calibri" pitchFamily="34" charset="0"/>
              </a:rPr>
            </a:br>
            <a:r>
              <a:rPr lang="pl-PL" sz="4900" dirty="0" smtClean="0">
                <a:latin typeface="Calibri" pitchFamily="34" charset="0"/>
              </a:rPr>
              <a:t/>
            </a:r>
            <a:br>
              <a:rPr lang="pl-PL" sz="4900" dirty="0" smtClean="0">
                <a:latin typeface="Calibri" pitchFamily="34" charset="0"/>
              </a:rPr>
            </a:br>
            <a:r>
              <a:rPr lang="pl-PL" sz="4900" dirty="0" smtClean="0">
                <a:latin typeface="Calibri" pitchFamily="34" charset="0"/>
              </a:rPr>
              <a:t/>
            </a:r>
            <a:br>
              <a:rPr lang="pl-PL" sz="4900" dirty="0" smtClean="0">
                <a:latin typeface="Calibri" pitchFamily="34" charset="0"/>
              </a:rPr>
            </a:br>
            <a:r>
              <a:rPr lang="pl-PL" sz="4900" dirty="0" smtClean="0">
                <a:latin typeface="Calibri" pitchFamily="34" charset="0"/>
              </a:rPr>
              <a:t/>
            </a:r>
            <a:br>
              <a:rPr lang="pl-PL" sz="4900" dirty="0" smtClean="0">
                <a:latin typeface="Calibri" pitchFamily="34" charset="0"/>
              </a:rPr>
            </a:br>
            <a:endParaRPr lang="pl-PL" sz="4900" dirty="0" smtClean="0">
              <a:latin typeface="Calibri" pitchFamily="34" charset="0"/>
            </a:endParaRPr>
          </a:p>
          <a:p>
            <a:r>
              <a:rPr lang="pl-PL" sz="7200" b="1" dirty="0" smtClean="0">
                <a:latin typeface="Calibri" pitchFamily="34" charset="0"/>
              </a:rPr>
              <a:t>Rzucanie palenia: szukaj </a:t>
            </a:r>
            <a:r>
              <a:rPr lang="pl-PL" sz="7200" b="1" dirty="0" smtClean="0">
                <a:latin typeface="Calibri" pitchFamily="34" charset="0"/>
              </a:rPr>
              <a:t>sprzymierzeńców</a:t>
            </a:r>
            <a:r>
              <a:rPr lang="pl-PL" sz="7200" b="1" dirty="0" smtClean="0">
                <a:latin typeface="Calibri" pitchFamily="34" charset="0"/>
              </a:rPr>
              <a:t> </a:t>
            </a:r>
            <a:endParaRPr lang="pl-PL" sz="7200" b="1" dirty="0" smtClean="0">
              <a:latin typeface="Calibri" pitchFamily="34" charset="0"/>
            </a:endParaRPr>
          </a:p>
          <a:p>
            <a:pPr>
              <a:buNone/>
            </a:pPr>
            <a:r>
              <a:rPr lang="pl-PL" sz="5600" dirty="0" smtClean="0">
                <a:latin typeface="Calibri" pitchFamily="34" charset="0"/>
              </a:rPr>
              <a:t>       Rola </a:t>
            </a:r>
            <a:r>
              <a:rPr lang="pl-PL" sz="5600" dirty="0" smtClean="0">
                <a:latin typeface="Calibri" pitchFamily="34" charset="0"/>
              </a:rPr>
              <a:t>bliskich jest nieoceniona! Zmotywują do podjęcia decyzji, będą utwierdzać i podtrzymywać na duchu. Mogą razem z nami uprawiać jakieś zajęcia fizyczne, które skutecznie odciągają od palenia. Najlepiej zresztą, gdy wszyscy palący w rodzinie - i żona, i mąż, i dzieci - rzucają razem.</a:t>
            </a:r>
            <a:r>
              <a:rPr lang="pl-PL" sz="4900" dirty="0" smtClean="0">
                <a:latin typeface="Calibri" pitchFamily="34" charset="0"/>
              </a:rPr>
              <a:t/>
            </a:r>
            <a:br>
              <a:rPr lang="pl-PL" sz="4900" dirty="0" smtClean="0">
                <a:latin typeface="Calibri" pitchFamily="34" charset="0"/>
              </a:rPr>
            </a:br>
            <a:r>
              <a:rPr lang="pl-PL" dirty="0" smtClean="0">
                <a:latin typeface="Calibri" pitchFamily="34" charset="0"/>
              </a:rPr>
              <a:t/>
            </a:r>
            <a:br>
              <a:rPr lang="pl-PL" dirty="0" smtClean="0">
                <a:latin typeface="Calibri" pitchFamily="34" charset="0"/>
              </a:rPr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Sposoby na rzucenie palenia: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pl-PL" sz="2800" b="1" dirty="0" smtClean="0">
                <a:latin typeface="Calibri" pitchFamily="34" charset="0"/>
              </a:rPr>
              <a:t>    METODY </a:t>
            </a:r>
            <a:r>
              <a:rPr lang="pl-PL" sz="2800" b="1" dirty="0" smtClean="0">
                <a:latin typeface="Calibri" pitchFamily="34" charset="0"/>
              </a:rPr>
              <a:t>FARMAKOLOGICZNE:</a:t>
            </a:r>
            <a:endParaRPr lang="pl-PL" sz="2800" b="1" dirty="0" smtClean="0">
              <a:latin typeface="Calibri" pitchFamily="34" charset="0"/>
            </a:endParaRPr>
          </a:p>
          <a:p>
            <a:r>
              <a:rPr lang="pl-PL" b="1" dirty="0" smtClean="0">
                <a:latin typeface="Calibri" pitchFamily="34" charset="0"/>
              </a:rPr>
              <a:t>Nikotynowa </a:t>
            </a:r>
            <a:r>
              <a:rPr lang="pl-PL" b="1" dirty="0" smtClean="0">
                <a:latin typeface="Calibri" pitchFamily="34" charset="0"/>
              </a:rPr>
              <a:t>guma do żucia (</a:t>
            </a:r>
            <a:r>
              <a:rPr lang="pl-PL" b="1" dirty="0" err="1" smtClean="0">
                <a:latin typeface="Calibri" pitchFamily="34" charset="0"/>
              </a:rPr>
              <a:t>Nicorette</a:t>
            </a:r>
            <a:r>
              <a:rPr lang="pl-PL" b="1" dirty="0" smtClean="0">
                <a:latin typeface="Calibri" pitchFamily="34" charset="0"/>
              </a:rPr>
              <a:t>, </a:t>
            </a:r>
            <a:r>
              <a:rPr lang="pl-PL" b="1" dirty="0" err="1" smtClean="0">
                <a:latin typeface="Calibri" pitchFamily="34" charset="0"/>
              </a:rPr>
              <a:t>Nicopass</a:t>
            </a:r>
            <a:r>
              <a:rPr lang="pl-PL" b="1" dirty="0" smtClean="0">
                <a:latin typeface="Calibri" pitchFamily="34" charset="0"/>
              </a:rPr>
              <a:t>)</a:t>
            </a:r>
          </a:p>
          <a:p>
            <a:r>
              <a:rPr lang="pl-PL" b="1" dirty="0" smtClean="0">
                <a:latin typeface="Calibri" pitchFamily="34" charset="0"/>
              </a:rPr>
              <a:t>Plaster nikotynowy (</a:t>
            </a:r>
            <a:r>
              <a:rPr lang="pl-PL" b="1" dirty="0" err="1" smtClean="0">
                <a:latin typeface="Calibri" pitchFamily="34" charset="0"/>
              </a:rPr>
              <a:t>Niquitin</a:t>
            </a:r>
            <a:r>
              <a:rPr lang="pl-PL" b="1" dirty="0" smtClean="0">
                <a:latin typeface="Calibri" pitchFamily="34" charset="0"/>
              </a:rPr>
              <a:t>, </a:t>
            </a:r>
            <a:r>
              <a:rPr lang="pl-PL" b="1" dirty="0" err="1" smtClean="0">
                <a:latin typeface="Calibri" pitchFamily="34" charset="0"/>
              </a:rPr>
              <a:t>Nicorette</a:t>
            </a:r>
            <a:r>
              <a:rPr lang="pl-PL" b="1" dirty="0" smtClean="0">
                <a:latin typeface="Calibri" pitchFamily="34" charset="0"/>
              </a:rPr>
              <a:t>, </a:t>
            </a:r>
            <a:r>
              <a:rPr lang="pl-PL" b="1" dirty="0" err="1" smtClean="0">
                <a:latin typeface="Calibri" pitchFamily="34" charset="0"/>
              </a:rPr>
              <a:t>Nicopatch</a:t>
            </a:r>
            <a:r>
              <a:rPr lang="pl-PL" b="1" dirty="0" smtClean="0">
                <a:latin typeface="Calibri" pitchFamily="34" charset="0"/>
              </a:rPr>
              <a:t>)</a:t>
            </a:r>
          </a:p>
          <a:p>
            <a:r>
              <a:rPr lang="pl-PL" b="1" dirty="0" smtClean="0">
                <a:latin typeface="Calibri" pitchFamily="34" charset="0"/>
              </a:rPr>
              <a:t>Pastylki do ssania (</a:t>
            </a:r>
            <a:r>
              <a:rPr lang="pl-PL" b="1" dirty="0" err="1" smtClean="0">
                <a:latin typeface="Calibri" pitchFamily="34" charset="0"/>
              </a:rPr>
              <a:t>Nicorette</a:t>
            </a:r>
            <a:r>
              <a:rPr lang="pl-PL" b="1" dirty="0" smtClean="0">
                <a:latin typeface="Calibri" pitchFamily="34" charset="0"/>
              </a:rPr>
              <a:t>, </a:t>
            </a:r>
            <a:r>
              <a:rPr lang="pl-PL" b="1" dirty="0" err="1" smtClean="0">
                <a:latin typeface="Calibri" pitchFamily="34" charset="0"/>
              </a:rPr>
              <a:t>Niquitin</a:t>
            </a:r>
            <a:r>
              <a:rPr lang="pl-PL" b="1" dirty="0" smtClean="0">
                <a:latin typeface="Calibri" pitchFamily="34" charset="0"/>
              </a:rPr>
              <a:t>)</a:t>
            </a:r>
          </a:p>
          <a:p>
            <a:r>
              <a:rPr lang="pl-PL" b="1" dirty="0" smtClean="0">
                <a:latin typeface="Calibri" pitchFamily="34" charset="0"/>
              </a:rPr>
              <a:t>Inhalator </a:t>
            </a:r>
            <a:r>
              <a:rPr lang="pl-PL" b="1" dirty="0" smtClean="0">
                <a:latin typeface="Calibri" pitchFamily="34" charset="0"/>
              </a:rPr>
              <a:t>nikotynowy</a:t>
            </a:r>
          </a:p>
          <a:p>
            <a:r>
              <a:rPr lang="pl-PL" b="1" dirty="0" err="1" smtClean="0">
                <a:latin typeface="Calibri" pitchFamily="34" charset="0"/>
              </a:rPr>
              <a:t>Cytyzyna</a:t>
            </a:r>
            <a:r>
              <a:rPr lang="pl-PL" b="1" dirty="0" smtClean="0">
                <a:latin typeface="Calibri" pitchFamily="34" charset="0"/>
              </a:rPr>
              <a:t> (</a:t>
            </a:r>
            <a:r>
              <a:rPr lang="pl-PL" b="1" dirty="0" err="1" smtClean="0">
                <a:latin typeface="Calibri" pitchFamily="34" charset="0"/>
              </a:rPr>
              <a:t>Tabex</a:t>
            </a:r>
            <a:r>
              <a:rPr lang="pl-PL" b="1" dirty="0" smtClean="0">
                <a:latin typeface="Calibri" pitchFamily="34" charset="0"/>
              </a:rPr>
              <a:t>, </a:t>
            </a:r>
            <a:r>
              <a:rPr lang="pl-PL" b="1" dirty="0" err="1" smtClean="0">
                <a:latin typeface="Calibri" pitchFamily="34" charset="0"/>
              </a:rPr>
              <a:t>Desmoxan</a:t>
            </a:r>
            <a:r>
              <a:rPr lang="pl-PL" b="1" dirty="0" smtClean="0">
                <a:latin typeface="Calibri" pitchFamily="34" charset="0"/>
              </a:rPr>
              <a:t>)</a:t>
            </a:r>
          </a:p>
          <a:p>
            <a:pPr>
              <a:buNone/>
            </a:pPr>
            <a:r>
              <a:rPr lang="pl-PL" dirty="0" smtClean="0">
                <a:latin typeface="Calibri" pitchFamily="34" charset="0"/>
              </a:rPr>
              <a:t>    </a:t>
            </a:r>
            <a:r>
              <a:rPr lang="pl-PL" dirty="0" err="1" smtClean="0">
                <a:latin typeface="Calibri" pitchFamily="34" charset="0"/>
              </a:rPr>
              <a:t>Tabex</a:t>
            </a:r>
            <a:r>
              <a:rPr lang="pl-PL" dirty="0" smtClean="0">
                <a:latin typeface="Calibri" pitchFamily="34" charset="0"/>
              </a:rPr>
              <a:t> </a:t>
            </a:r>
            <a:r>
              <a:rPr lang="pl-PL" dirty="0" smtClean="0">
                <a:latin typeface="Calibri" pitchFamily="34" charset="0"/>
              </a:rPr>
              <a:t>i </a:t>
            </a:r>
            <a:r>
              <a:rPr lang="pl-PL" dirty="0" err="1" smtClean="0">
                <a:latin typeface="Calibri" pitchFamily="34" charset="0"/>
              </a:rPr>
              <a:t>Desmoxan</a:t>
            </a:r>
            <a:r>
              <a:rPr lang="pl-PL" dirty="0" smtClean="0">
                <a:latin typeface="Calibri" pitchFamily="34" charset="0"/>
              </a:rPr>
              <a:t> – leki zawierające </a:t>
            </a:r>
            <a:r>
              <a:rPr lang="pl-PL" dirty="0" err="1" smtClean="0">
                <a:latin typeface="Calibri" pitchFamily="34" charset="0"/>
              </a:rPr>
              <a:t>cytyzynę</a:t>
            </a:r>
            <a:r>
              <a:rPr lang="pl-PL" dirty="0" smtClean="0">
                <a:latin typeface="Calibri" pitchFamily="34" charset="0"/>
              </a:rPr>
              <a:t>, substancję potocznie nazywaną fałszywym tytoniem, o strukturze oraz mechanizmie działania podobnym do nikotyny. </a:t>
            </a:r>
            <a:endParaRPr lang="pl-PL" b="1" dirty="0" smtClean="0">
              <a:latin typeface="Calibri" pitchFamily="34" charset="0"/>
            </a:endParaRPr>
          </a:p>
          <a:p>
            <a:r>
              <a:rPr lang="pl-PL" b="1" dirty="0" err="1" smtClean="0">
                <a:latin typeface="Calibri" pitchFamily="34" charset="0"/>
              </a:rPr>
              <a:t>Bupropion</a:t>
            </a:r>
            <a:r>
              <a:rPr lang="pl-PL" b="1" dirty="0" smtClean="0">
                <a:latin typeface="Calibri" pitchFamily="34" charset="0"/>
              </a:rPr>
              <a:t> (</a:t>
            </a:r>
            <a:r>
              <a:rPr lang="pl-PL" b="1" dirty="0" err="1" smtClean="0">
                <a:latin typeface="Calibri" pitchFamily="34" charset="0"/>
              </a:rPr>
              <a:t>Zyban</a:t>
            </a:r>
            <a:r>
              <a:rPr lang="pl-PL" b="1" dirty="0" smtClean="0">
                <a:latin typeface="Calibri" pitchFamily="34" charset="0"/>
              </a:rPr>
              <a:t>)</a:t>
            </a:r>
          </a:p>
          <a:p>
            <a:pPr>
              <a:buNone/>
            </a:pPr>
            <a:r>
              <a:rPr lang="pl-PL" dirty="0" smtClean="0">
                <a:latin typeface="Calibri" pitchFamily="34" charset="0"/>
              </a:rPr>
              <a:t>     </a:t>
            </a:r>
            <a:r>
              <a:rPr lang="pl-PL" dirty="0" err="1" smtClean="0">
                <a:latin typeface="Calibri" pitchFamily="34" charset="0"/>
              </a:rPr>
              <a:t>Zyban</a:t>
            </a:r>
            <a:r>
              <a:rPr lang="pl-PL" dirty="0" smtClean="0">
                <a:latin typeface="Calibri" pitchFamily="34" charset="0"/>
              </a:rPr>
              <a:t> </a:t>
            </a:r>
            <a:r>
              <a:rPr lang="pl-PL" dirty="0" smtClean="0">
                <a:latin typeface="Calibri" pitchFamily="34" charset="0"/>
              </a:rPr>
              <a:t>jest lekiem z grupy </a:t>
            </a:r>
            <a:r>
              <a:rPr lang="pl-PL" dirty="0" err="1" smtClean="0">
                <a:latin typeface="Calibri" pitchFamily="34" charset="0"/>
              </a:rPr>
              <a:t>antydepresantów</a:t>
            </a:r>
            <a:r>
              <a:rPr lang="pl-PL" dirty="0" smtClean="0">
                <a:latin typeface="Calibri" pitchFamily="34" charset="0"/>
              </a:rPr>
              <a:t> działającym na tzw. układ nagrody w mózgu oraz  układ kary podobnie jak to robi nikotyna. Łagodzi on objawy zespołu odstawienia nikotyny, a z drugiej strony zmniejsza chęć zapalenia papierosa.</a:t>
            </a:r>
            <a:endParaRPr lang="pl-PL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images (1).jpg"/>
          <p:cNvPicPr>
            <a:picLocks noChangeAspect="1"/>
          </p:cNvPicPr>
          <p:nvPr/>
        </p:nvPicPr>
        <p:blipFill>
          <a:blip r:embed="rId2">
            <a:lum/>
          </a:blip>
          <a:stretch>
            <a:fillRect/>
          </a:stretch>
        </p:blipFill>
        <p:spPr>
          <a:xfrm>
            <a:off x="928662" y="214290"/>
            <a:ext cx="7367766" cy="6490782"/>
          </a:xfrm>
          <a:prstGeom prst="ellipse">
            <a:avLst/>
          </a:prstGeom>
          <a:ln>
            <a:noFill/>
          </a:ln>
          <a:effectLst>
            <a:outerShdw blurRad="50800" dist="50800" dir="5400000" algn="ctr" rotWithShape="0">
              <a:srgbClr val="000000">
                <a:alpha val="99000"/>
              </a:srgbClr>
            </a:outerShdw>
            <a:softEdge rad="112500"/>
          </a:effectLst>
        </p:spPr>
      </p:pic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357158" y="357166"/>
            <a:ext cx="7772400" cy="564360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200000"/>
              </a:lnSpc>
            </a:pPr>
            <a:r>
              <a:rPr lang="pl-PL" sz="4000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3"/>
              </a:rPr>
              <a:t>http://jakrzucicpalenie.pl</a:t>
            </a:r>
            <a:r>
              <a:rPr lang="pl-PL" sz="4000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3"/>
              </a:rPr>
              <a:t>/</a:t>
            </a:r>
          </a:p>
          <a:p>
            <a:pPr>
              <a:lnSpc>
                <a:spcPct val="200000"/>
              </a:lnSpc>
            </a:pPr>
            <a:r>
              <a:rPr lang="pl-PL" dirty="0" smtClean="0">
                <a:hlinkClick r:id="rId3"/>
              </a:rPr>
              <a:t>http://www.poradnikzdrowie.pl/psychologia/nalogi/jak-rzucic-palenie-papierosow-sposoby-na-rzucenie-palenia_34146.html</a:t>
            </a:r>
            <a:endParaRPr lang="pl-PL" dirty="0" smtClean="0"/>
          </a:p>
          <a:p>
            <a:pPr>
              <a:lnSpc>
                <a:spcPct val="200000"/>
              </a:lnSpc>
            </a:pPr>
            <a:r>
              <a:rPr lang="pl-PL" dirty="0" smtClean="0">
                <a:hlinkClick r:id="rId4"/>
              </a:rPr>
              <a:t>https</a:t>
            </a:r>
            <a:r>
              <a:rPr lang="pl-PL" dirty="0" smtClean="0">
                <a:hlinkClick r:id="rId4"/>
              </a:rPr>
              <a:t>://</a:t>
            </a:r>
            <a:r>
              <a:rPr lang="pl-PL" dirty="0" smtClean="0">
                <a:hlinkClick r:id="rId4"/>
              </a:rPr>
              <a:t>parenting.pl/portal/szkodliwosc-palenia-papierosow</a:t>
            </a:r>
            <a:endParaRPr lang="pl-PL" dirty="0" smtClean="0"/>
          </a:p>
          <a:p>
            <a:pPr>
              <a:lnSpc>
                <a:spcPct val="200000"/>
              </a:lnSpc>
            </a:pPr>
            <a:r>
              <a:rPr lang="pl-PL" dirty="0" smtClean="0">
                <a:hlinkClick r:id="rId5"/>
              </a:rPr>
              <a:t>http://</a:t>
            </a:r>
            <a:r>
              <a:rPr lang="pl-PL" dirty="0" smtClean="0">
                <a:hlinkClick r:id="rId5"/>
              </a:rPr>
              <a:t>www.nazdrowie.pl/artykul/wplyw-palenia-papierosow-na-zdrowie</a:t>
            </a:r>
            <a:endParaRPr lang="pl-PL" dirty="0" smtClean="0"/>
          </a:p>
          <a:p>
            <a:pPr>
              <a:lnSpc>
                <a:spcPct val="200000"/>
              </a:lnSpc>
            </a:pPr>
            <a:r>
              <a:rPr lang="pl-PL" dirty="0" smtClean="0">
                <a:latin typeface="Calibri" pitchFamily="34" charset="0"/>
              </a:rPr>
              <a:t>Zdjęcia: </a:t>
            </a:r>
            <a:r>
              <a:rPr lang="pl-PL" dirty="0" smtClean="0">
                <a:latin typeface="Calibri" pitchFamily="34" charset="0"/>
                <a:hlinkClick r:id="rId6"/>
              </a:rPr>
              <a:t>https://www.google.pl/webhp?hl=pl</a:t>
            </a:r>
            <a:endParaRPr lang="pl-PL" dirty="0" smtClean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Wykonał: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>
              <a:lnSpc>
                <a:spcPct val="200000"/>
              </a:lnSpc>
              <a:buNone/>
            </a:pPr>
            <a:r>
              <a:rPr lang="pl-PL" sz="5400" b="1" dirty="0" smtClean="0"/>
              <a:t>Oskar Tokarczyk </a:t>
            </a:r>
          </a:p>
          <a:p>
            <a:pPr algn="ctr">
              <a:lnSpc>
                <a:spcPct val="200000"/>
              </a:lnSpc>
              <a:buNone/>
            </a:pPr>
            <a:r>
              <a:rPr lang="pl-PL" sz="4800" dirty="0" smtClean="0"/>
              <a:t>I  Ti</a:t>
            </a:r>
            <a:endParaRPr lang="pl-PL" sz="4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/>
              <a:t>Światowy Dzień bez </a:t>
            </a:r>
            <a:r>
              <a:rPr lang="pl-PL" b="1" dirty="0" smtClean="0"/>
              <a:t>Tytoniu: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785786" y="1785926"/>
            <a:ext cx="7772400" cy="4572000"/>
          </a:xfrm>
        </p:spPr>
        <p:txBody>
          <a:bodyPr/>
          <a:lstStyle/>
          <a:p>
            <a:r>
              <a:rPr lang="pl-PL" dirty="0" smtClean="0">
                <a:latin typeface="Calibri" pitchFamily="34" charset="0"/>
                <a:cs typeface="Arial" pitchFamily="34" charset="0"/>
              </a:rPr>
              <a:t>31 maja to </a:t>
            </a:r>
            <a:r>
              <a:rPr lang="pl-PL" dirty="0" smtClean="0">
                <a:latin typeface="Calibri" pitchFamily="34" charset="0"/>
                <a:cs typeface="Arial" pitchFamily="34" charset="0"/>
              </a:rPr>
              <a:t>ważna </a:t>
            </a:r>
            <a:r>
              <a:rPr lang="pl-PL" dirty="0" smtClean="0">
                <a:latin typeface="Calibri" pitchFamily="34" charset="0"/>
                <a:cs typeface="Arial" pitchFamily="34" charset="0"/>
              </a:rPr>
              <a:t>data w kalendarzu promocji zdrowia - dzień, który służy zwróceniu uwagi na konieczność ochrony obecnych i przyszłych pokoleń przed następstwami używania tytoniu</a:t>
            </a:r>
            <a:r>
              <a:rPr lang="pl-PL" dirty="0" smtClean="0">
                <a:latin typeface="Calibri" pitchFamily="34" charset="0"/>
                <a:cs typeface="Arial" pitchFamily="34" charset="0"/>
              </a:rPr>
              <a:t>.</a:t>
            </a:r>
          </a:p>
          <a:p>
            <a:pPr>
              <a:buNone/>
            </a:pPr>
            <a:endParaRPr lang="pl-PL" dirty="0" smtClean="0">
              <a:latin typeface="Calibri" pitchFamily="34" charset="0"/>
              <a:cs typeface="Arial" pitchFamily="34" charset="0"/>
            </a:endParaRPr>
          </a:p>
          <a:p>
            <a:r>
              <a:rPr lang="pl-PL" dirty="0" smtClean="0">
                <a:latin typeface="Calibri" pitchFamily="34" charset="0"/>
                <a:cs typeface="Arial" pitchFamily="34" charset="0"/>
              </a:rPr>
              <a:t>Na kwestię skutków inhalacji dymu tytoniowego zwraca uwagę Światowa Organizacja Zdrowia, co roku koncentrując się na innym aspekcie tej globalnej epidemii.</a:t>
            </a:r>
          </a:p>
          <a:p>
            <a:endParaRPr lang="pl-PL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85786" y="571480"/>
            <a:ext cx="7772400" cy="1368412"/>
          </a:xfrm>
        </p:spPr>
        <p:txBody>
          <a:bodyPr>
            <a:normAutofit fontScale="90000"/>
          </a:bodyPr>
          <a:lstStyle/>
          <a:p>
            <a:pPr algn="ctr"/>
            <a:r>
              <a:rPr lang="pl-PL" b="1" dirty="0" smtClean="0">
                <a:solidFill>
                  <a:schemeClr val="tx1"/>
                </a:solidFill>
              </a:rPr>
              <a:t>Tegorocznym obchodom Światowego Dnia bez Tytoniu przyświeca </a:t>
            </a:r>
            <a:r>
              <a:rPr lang="pl-PL" b="1" dirty="0" smtClean="0">
                <a:solidFill>
                  <a:schemeClr val="tx1"/>
                </a:solidFill>
              </a:rPr>
              <a:t>hasło:</a:t>
            </a:r>
            <a:endParaRPr lang="pl-PL" b="1" dirty="0">
              <a:solidFill>
                <a:schemeClr val="tx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642910" y="1714488"/>
            <a:ext cx="7772400" cy="4572000"/>
          </a:xfrm>
        </p:spPr>
        <p:txBody>
          <a:bodyPr/>
          <a:lstStyle/>
          <a:p>
            <a:pPr algn="ctr"/>
            <a:endParaRPr lang="pl-PL" sz="4800" b="1" i="1" dirty="0" smtClean="0">
              <a:latin typeface="Bookman Old Style" pitchFamily="18" charset="0"/>
            </a:endParaRPr>
          </a:p>
          <a:p>
            <a:pPr algn="ctr">
              <a:buNone/>
            </a:pPr>
            <a:r>
              <a:rPr lang="pl-PL" sz="48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</a:rPr>
              <a:t>„</a:t>
            </a:r>
            <a:r>
              <a:rPr lang="pl-PL" sz="48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</a:rPr>
              <a:t>Stop </a:t>
            </a:r>
            <a:r>
              <a:rPr lang="pl-PL" sz="48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</a:rPr>
              <a:t>nielegalnemu </a:t>
            </a:r>
            <a:r>
              <a:rPr lang="pl-PL" sz="48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</a:rPr>
              <a:t>obrotowi wyrobami tytoniowymi</a:t>
            </a:r>
            <a:r>
              <a:rPr lang="pl-PL" sz="4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</a:rPr>
              <a:t>”.</a:t>
            </a:r>
          </a:p>
          <a:p>
            <a:endParaRPr lang="pl-PL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/>
              <a:t>Nielegalny </a:t>
            </a:r>
            <a:r>
              <a:rPr lang="pl-PL" b="1" dirty="0" smtClean="0"/>
              <a:t>handel wyrobami tytoniowymi</a:t>
            </a:r>
            <a:r>
              <a:rPr lang="pl-PL" dirty="0" smtClean="0"/>
              <a:t>: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pl-PL" sz="2200" b="1" u="sng" dirty="0" smtClean="0">
                <a:latin typeface="Calibri" pitchFamily="34" charset="0"/>
              </a:rPr>
              <a:t>Jest problemem gospodarczym</a:t>
            </a:r>
            <a:r>
              <a:rPr lang="pl-PL" sz="2200" u="sng" dirty="0" smtClean="0">
                <a:latin typeface="Calibri" pitchFamily="34" charset="0"/>
              </a:rPr>
              <a:t>.</a:t>
            </a:r>
            <a:r>
              <a:rPr lang="pl-PL" sz="2200" dirty="0" smtClean="0">
                <a:latin typeface="Calibri" pitchFamily="34" charset="0"/>
              </a:rPr>
              <a:t> Roczne </a:t>
            </a:r>
            <a:r>
              <a:rPr lang="pl-PL" sz="2200" b="1" dirty="0" smtClean="0">
                <a:latin typeface="Calibri" pitchFamily="34" charset="0"/>
              </a:rPr>
              <a:t>straty</a:t>
            </a:r>
            <a:r>
              <a:rPr lang="pl-PL" sz="2200" dirty="0" smtClean="0">
                <a:latin typeface="Calibri" pitchFamily="34" charset="0"/>
              </a:rPr>
              <a:t> finansowe dla budżetu Unii Europejskiej i jej państw członkowskich  szacuje na co </a:t>
            </a:r>
            <a:r>
              <a:rPr lang="pl-PL" sz="2200" b="1" dirty="0" smtClean="0">
                <a:latin typeface="Calibri" pitchFamily="34" charset="0"/>
              </a:rPr>
              <a:t>najmniej 10 mld </a:t>
            </a:r>
            <a:r>
              <a:rPr lang="pl-PL" sz="2200" b="1" dirty="0" smtClean="0">
                <a:latin typeface="Calibri" pitchFamily="34" charset="0"/>
              </a:rPr>
              <a:t>euro.</a:t>
            </a:r>
          </a:p>
          <a:p>
            <a:r>
              <a:rPr lang="pl-PL" sz="2200" b="1" u="sng" dirty="0" smtClean="0">
                <a:latin typeface="Calibri" pitchFamily="34" charset="0"/>
              </a:rPr>
              <a:t>Stanowi zagrożenie dla zdrowia obywateli</a:t>
            </a:r>
            <a:r>
              <a:rPr lang="pl-PL" sz="2200" u="sng" dirty="0" smtClean="0">
                <a:latin typeface="Calibri" pitchFamily="34" charset="0"/>
              </a:rPr>
              <a:t>.</a:t>
            </a:r>
            <a:r>
              <a:rPr lang="pl-PL" sz="2200" dirty="0" smtClean="0">
                <a:latin typeface="Calibri" pitchFamily="34" charset="0"/>
              </a:rPr>
              <a:t> Palenie tytoniu należy do </a:t>
            </a:r>
            <a:r>
              <a:rPr lang="pl-PL" sz="2200" dirty="0" smtClean="0">
                <a:latin typeface="Calibri" pitchFamily="34" charset="0"/>
              </a:rPr>
              <a:t>czynników </a:t>
            </a:r>
            <a:r>
              <a:rPr lang="pl-PL" sz="2200" b="1" dirty="0" smtClean="0">
                <a:latin typeface="Calibri" pitchFamily="34" charset="0"/>
              </a:rPr>
              <a:t>zwiększających ryzyko nowotworów </a:t>
            </a:r>
            <a:r>
              <a:rPr lang="pl-PL" sz="2200" dirty="0" smtClean="0">
                <a:latin typeface="Calibri" pitchFamily="34" charset="0"/>
              </a:rPr>
              <a:t>oraz </a:t>
            </a:r>
            <a:r>
              <a:rPr lang="pl-PL" sz="2200" dirty="0" smtClean="0">
                <a:latin typeface="Calibri" pitchFamily="34" charset="0"/>
              </a:rPr>
              <a:t>innych. </a:t>
            </a:r>
            <a:r>
              <a:rPr lang="pl-PL" sz="2200" dirty="0" smtClean="0">
                <a:latin typeface="Calibri" pitchFamily="34" charset="0"/>
              </a:rPr>
              <a:t>Jeżeli dodamy do tego konsumpcję wyrobów gorszej jakości </a:t>
            </a:r>
            <a:r>
              <a:rPr lang="pl-PL" sz="2200" b="1" dirty="0" smtClean="0">
                <a:latin typeface="Calibri" pitchFamily="34" charset="0"/>
              </a:rPr>
              <a:t>niewiadomego pochodzenia</a:t>
            </a:r>
            <a:r>
              <a:rPr lang="pl-PL" sz="2200" dirty="0" smtClean="0">
                <a:latin typeface="Calibri" pitchFamily="34" charset="0"/>
              </a:rPr>
              <a:t>, zagrożenie </a:t>
            </a:r>
            <a:r>
              <a:rPr lang="pl-PL" sz="2200" b="1" dirty="0" smtClean="0">
                <a:latin typeface="Calibri" pitchFamily="34" charset="0"/>
              </a:rPr>
              <a:t>staje się jeszcze większe</a:t>
            </a:r>
            <a:r>
              <a:rPr lang="pl-PL" sz="2200" b="1" dirty="0" smtClean="0">
                <a:latin typeface="Calibri" pitchFamily="34" charset="0"/>
              </a:rPr>
              <a:t>.</a:t>
            </a:r>
          </a:p>
          <a:p>
            <a:r>
              <a:rPr lang="pl-PL" sz="2200" dirty="0" smtClean="0">
                <a:latin typeface="Calibri" pitchFamily="34" charset="0"/>
              </a:rPr>
              <a:t> </a:t>
            </a:r>
            <a:r>
              <a:rPr lang="pl-PL" sz="2200" b="1" u="sng" dirty="0" smtClean="0">
                <a:latin typeface="Calibri" pitchFamily="34" charset="0"/>
              </a:rPr>
              <a:t>Jest zagrożeniem dla prawa i porządku publicznego</a:t>
            </a:r>
            <a:r>
              <a:rPr lang="pl-PL" sz="2200" u="sng" dirty="0" smtClean="0">
                <a:latin typeface="Calibri" pitchFamily="34" charset="0"/>
              </a:rPr>
              <a:t>.</a:t>
            </a:r>
            <a:endParaRPr lang="pl-PL" sz="2200" dirty="0" smtClean="0">
              <a:latin typeface="Calibri" pitchFamily="34" charset="0"/>
            </a:endParaRPr>
          </a:p>
          <a:p>
            <a:pPr>
              <a:buNone/>
            </a:pPr>
            <a:r>
              <a:rPr lang="pl-PL" sz="2200" dirty="0" smtClean="0">
                <a:latin typeface="Calibri" pitchFamily="34" charset="0"/>
              </a:rPr>
              <a:t>    Nielegalny </a:t>
            </a:r>
            <a:r>
              <a:rPr lang="pl-PL" sz="2200" dirty="0" smtClean="0">
                <a:latin typeface="Calibri" pitchFamily="34" charset="0"/>
              </a:rPr>
              <a:t>handel wyrobami tytoniowymi jest działalnością niskiego ryzyka, która przynosi wysokie zyski i w związku z tym jest szczególnie </a:t>
            </a:r>
            <a:r>
              <a:rPr lang="pl-PL" sz="2200" b="1" dirty="0" smtClean="0">
                <a:latin typeface="Calibri" pitchFamily="34" charset="0"/>
              </a:rPr>
              <a:t>atrakcyjna dla </a:t>
            </a:r>
            <a:r>
              <a:rPr lang="pl-PL" sz="2200" dirty="0" smtClean="0">
                <a:latin typeface="Calibri" pitchFamily="34" charset="0"/>
              </a:rPr>
              <a:t>zorganizowanych </a:t>
            </a:r>
            <a:r>
              <a:rPr lang="pl-PL" sz="2200" b="1" dirty="0" smtClean="0">
                <a:latin typeface="Calibri" pitchFamily="34" charset="0"/>
              </a:rPr>
              <a:t>grup </a:t>
            </a:r>
            <a:r>
              <a:rPr lang="pl-PL" sz="2200" b="1" dirty="0" smtClean="0">
                <a:latin typeface="Calibri" pitchFamily="34" charset="0"/>
              </a:rPr>
              <a:t>przestępczych.</a:t>
            </a:r>
            <a:endParaRPr lang="pl-PL" sz="2200" b="1" dirty="0" smtClean="0">
              <a:latin typeface="Calibri" pitchFamily="34" charset="0"/>
            </a:endParaRPr>
          </a:p>
          <a:p>
            <a:endParaRPr lang="pl-PL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/>
              <a:t>Przykładowe zdjęcia </a:t>
            </a:r>
            <a:r>
              <a:rPr lang="pl-PL" b="1" dirty="0" smtClean="0"/>
              <a:t>kampanii anty </a:t>
            </a:r>
            <a:r>
              <a:rPr lang="pl-PL" b="1" dirty="0" smtClean="0"/>
              <a:t>przemytowej</a:t>
            </a:r>
            <a:r>
              <a:rPr lang="pl-PL" b="1" dirty="0" smtClean="0"/>
              <a:t> </a:t>
            </a:r>
            <a:r>
              <a:rPr lang="pl-PL" b="1" dirty="0" smtClean="0"/>
              <a:t>papierosów:</a:t>
            </a:r>
            <a:endParaRPr lang="pl-PL" b="1" dirty="0"/>
          </a:p>
        </p:txBody>
      </p:sp>
      <p:pic>
        <p:nvPicPr>
          <p:cNvPr id="5" name="Symbol zastępczy zawartości 4" descr="pobrane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28596" y="1785926"/>
            <a:ext cx="2714644" cy="3851401"/>
          </a:xfrm>
        </p:spPr>
      </p:pic>
      <p:pic>
        <p:nvPicPr>
          <p:cNvPr id="6" name="Symbol zastępczy zawartości 5" descr="images.jpg"/>
          <p:cNvPicPr>
            <a:picLocks noGrp="1" noChangeAspect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>
            <a:off x="6357950" y="714356"/>
            <a:ext cx="2597179" cy="3668515"/>
          </a:xfrm>
        </p:spPr>
      </p:pic>
      <p:pic>
        <p:nvPicPr>
          <p:cNvPr id="7" name="Obraz 6" descr="18934_1_135593870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7686" y="3857628"/>
            <a:ext cx="4286280" cy="2833692"/>
          </a:xfrm>
          <a:prstGeom prst="rect">
            <a:avLst/>
          </a:prstGeom>
        </p:spPr>
      </p:pic>
      <p:pic>
        <p:nvPicPr>
          <p:cNvPr id="8" name="Obraz 7" descr="pobrane (1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6116" y="1857363"/>
            <a:ext cx="3071834" cy="217218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57224" y="214290"/>
            <a:ext cx="7772400" cy="1143000"/>
          </a:xfrm>
        </p:spPr>
        <p:txBody>
          <a:bodyPr>
            <a:normAutofit/>
          </a:bodyPr>
          <a:lstStyle/>
          <a:p>
            <a:r>
              <a:rPr lang="pl-PL" b="1" dirty="0" smtClean="0"/>
              <a:t>Przykładowe skutki palenia tytoniu: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428596" y="1500174"/>
            <a:ext cx="7772400" cy="45720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pl-PL" b="1" dirty="0" smtClean="0">
                <a:latin typeface="Calibri" pitchFamily="34" charset="0"/>
              </a:rPr>
              <a:t> Młodzi palacze mają większe problemy z nauką na pamięć i więcej czasu potrzebują na odrabianie lekcji</a:t>
            </a:r>
            <a:r>
              <a:rPr lang="pl-PL" b="1" dirty="0" smtClean="0">
                <a:latin typeface="Calibri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pl-PL" dirty="0" smtClean="0">
                <a:latin typeface="Calibri" pitchFamily="34" charset="0"/>
              </a:rPr>
              <a:t>Choroby układu sercowo-naczyniowego</a:t>
            </a:r>
          </a:p>
          <a:p>
            <a:pPr>
              <a:lnSpc>
                <a:spcPct val="150000"/>
              </a:lnSpc>
            </a:pPr>
            <a:r>
              <a:rPr lang="pl-PL" dirty="0" smtClean="0">
                <a:latin typeface="Calibri" pitchFamily="34" charset="0"/>
              </a:rPr>
              <a:t>Choroby nowotworowe</a:t>
            </a:r>
          </a:p>
          <a:p>
            <a:pPr>
              <a:lnSpc>
                <a:spcPct val="150000"/>
              </a:lnSpc>
            </a:pPr>
            <a:r>
              <a:rPr lang="pl-PL" dirty="0" smtClean="0">
                <a:latin typeface="Calibri" pitchFamily="34" charset="0"/>
              </a:rPr>
              <a:t>Choroby układu oddechowego</a:t>
            </a:r>
          </a:p>
          <a:p>
            <a:pPr>
              <a:lnSpc>
                <a:spcPct val="150000"/>
              </a:lnSpc>
            </a:pPr>
            <a:r>
              <a:rPr lang="pl-PL" dirty="0" smtClean="0">
                <a:latin typeface="Calibri" pitchFamily="34" charset="0"/>
              </a:rPr>
              <a:t>Przedwczesne starzenie się skóry</a:t>
            </a:r>
          </a:p>
          <a:p>
            <a:pPr>
              <a:lnSpc>
                <a:spcPct val="150000"/>
              </a:lnSpc>
            </a:pPr>
            <a:r>
              <a:rPr lang="pl-PL" dirty="0" smtClean="0">
                <a:latin typeface="Calibri" pitchFamily="34" charset="0"/>
              </a:rPr>
              <a:t>Osłabioną odporność</a:t>
            </a:r>
          </a:p>
          <a:p>
            <a:pPr>
              <a:lnSpc>
                <a:spcPct val="150000"/>
              </a:lnSpc>
            </a:pPr>
            <a:r>
              <a:rPr lang="pl-PL" dirty="0" smtClean="0">
                <a:latin typeface="Calibri" pitchFamily="34" charset="0"/>
              </a:rPr>
              <a:t>Spowolnienie wzrostu</a:t>
            </a:r>
          </a:p>
          <a:p>
            <a:endParaRPr lang="pl-PL" dirty="0"/>
          </a:p>
        </p:txBody>
      </p:sp>
      <p:pic>
        <p:nvPicPr>
          <p:cNvPr id="5" name="Obraz 4" descr="pobrane (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2066" y="3429000"/>
            <a:ext cx="3855140" cy="272891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wyk3_m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500034" y="428604"/>
            <a:ext cx="8072494" cy="5797518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ymbol zastępczy zawartości 7" descr="z17224274Q,Zdjecia-ostrzegajace-przed-skutkami-palenia--zesta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14282" y="285728"/>
            <a:ext cx="8685488" cy="6121869"/>
          </a:xfr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71472" y="2571744"/>
            <a:ext cx="7772400" cy="1143000"/>
          </a:xfrm>
        </p:spPr>
        <p:txBody>
          <a:bodyPr/>
          <a:lstStyle/>
          <a:p>
            <a:r>
              <a:rPr lang="pl-PL" b="1" i="1" dirty="0" smtClean="0">
                <a:solidFill>
                  <a:srgbClr val="C00000"/>
                </a:solidFill>
              </a:rPr>
              <a:t>Skutki palenia papierosów:</a:t>
            </a:r>
            <a:endParaRPr lang="pl-PL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 descr="papieros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42844" y="928670"/>
            <a:ext cx="8804806" cy="5572164"/>
          </a:xfr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14348" y="0"/>
            <a:ext cx="7772400" cy="1143000"/>
          </a:xfrm>
        </p:spPr>
        <p:txBody>
          <a:bodyPr/>
          <a:lstStyle/>
          <a:p>
            <a:pPr algn="ctr"/>
            <a:r>
              <a:rPr lang="pl-PL" dirty="0" smtClean="0">
                <a:solidFill>
                  <a:srgbClr val="FF0000"/>
                </a:solidFill>
              </a:rPr>
              <a:t>Szkodliwe substancje w papierosie:</a:t>
            </a:r>
            <a:endParaRPr lang="pl-PL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apitał">
  <a:themeElements>
    <a:clrScheme name="Kapitał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Kapitał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Kapitał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115</TotalTime>
  <Words>196</Words>
  <Application>Microsoft Office PowerPoint</Application>
  <PresentationFormat>Pokaz na ekranie (4:3)</PresentationFormat>
  <Paragraphs>52</Paragraphs>
  <Slides>14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5" baseType="lpstr">
      <vt:lpstr>Kapitał</vt:lpstr>
      <vt:lpstr> Dzień bez Papierosa </vt:lpstr>
      <vt:lpstr>Światowy Dzień bez Tytoniu:</vt:lpstr>
      <vt:lpstr>Tegorocznym obchodom Światowego Dnia bez Tytoniu przyświeca hasło:</vt:lpstr>
      <vt:lpstr>Nielegalny handel wyrobami tytoniowymi:</vt:lpstr>
      <vt:lpstr>Przykładowe zdjęcia kampanii anty przemytowej papierosów:</vt:lpstr>
      <vt:lpstr>Przykładowe skutki palenia tytoniu:</vt:lpstr>
      <vt:lpstr>Slajd 7</vt:lpstr>
      <vt:lpstr>Skutki palenia papierosów:</vt:lpstr>
      <vt:lpstr>Szkodliwe substancje w papierosie:</vt:lpstr>
      <vt:lpstr>Slajd 10</vt:lpstr>
      <vt:lpstr>Rzucenie palenia:</vt:lpstr>
      <vt:lpstr>Sposoby na rzucenie palenia:</vt:lpstr>
      <vt:lpstr>Slajd 13</vt:lpstr>
      <vt:lpstr>Wykonał: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Dzień bez Papierosa</dc:title>
  <dc:creator>matura_2</dc:creator>
  <cp:lastModifiedBy>matura_2</cp:lastModifiedBy>
  <cp:revision>14</cp:revision>
  <dcterms:created xsi:type="dcterms:W3CDTF">2015-05-20T09:49:46Z</dcterms:created>
  <dcterms:modified xsi:type="dcterms:W3CDTF">2015-05-20T11:45:32Z</dcterms:modified>
</cp:coreProperties>
</file>