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61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56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84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86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84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18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89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362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42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84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82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75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10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0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451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10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7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517149-E1E3-4326-9007-53BD37682617}" type="datetimeFigureOut">
              <a:rPr lang="pl-PL" smtClean="0"/>
              <a:t>2015-05-20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8AE174-E5BF-4D52-8436-638C5E05D0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0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73428" y="-193359"/>
            <a:ext cx="10539196" cy="2616199"/>
          </a:xfrm>
        </p:spPr>
        <p:txBody>
          <a:bodyPr>
            <a:normAutofit/>
          </a:bodyPr>
          <a:lstStyle/>
          <a:p>
            <a:r>
              <a:rPr lang="pl-PL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DZIEŃ BEZ PAPIEROSA</a:t>
            </a:r>
            <a:endParaRPr lang="pl-PL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24979" y="6254245"/>
            <a:ext cx="6987645" cy="1388534"/>
          </a:xfrm>
        </p:spPr>
        <p:txBody>
          <a:bodyPr>
            <a:normAutofit/>
          </a:bodyPr>
          <a:lstStyle/>
          <a:p>
            <a:r>
              <a:rPr lang="pl-PL" sz="2400" b="1" i="1" dirty="0" smtClean="0">
                <a:latin typeface="Comic Sans MS" panose="030F0702030302020204" pitchFamily="66" charset="0"/>
              </a:rPr>
              <a:t>Kamil Płaza</a:t>
            </a:r>
            <a:endParaRPr lang="pl-PL" sz="2400" b="1" i="1" dirty="0"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60" y="2788522"/>
            <a:ext cx="3406732" cy="346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8546392" y="2422840"/>
            <a:ext cx="330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31 maja </a:t>
            </a:r>
            <a:endParaRPr lang="pl-PL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85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pPr algn="l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DZIEŃ BEZ PAPIEROSA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08" y="2276732"/>
            <a:ext cx="10018713" cy="3443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Co roku 31. maja obchodzimy Światowy Dzień bez Papierosa. Święto </a:t>
            </a:r>
            <a:r>
              <a:rPr lang="pl-PL" dirty="0" smtClean="0">
                <a:latin typeface="Comic Sans MS" panose="030F0702030302020204" pitchFamily="66" charset="0"/>
              </a:rPr>
              <a:t>stanowi </a:t>
            </a:r>
            <a:r>
              <a:rPr lang="pl-PL" dirty="0">
                <a:latin typeface="Comic Sans MS" panose="030F0702030302020204" pitchFamily="66" charset="0"/>
              </a:rPr>
              <a:t>okazję do zwrócenia uwagi całego świata na </a:t>
            </a:r>
            <a:r>
              <a:rPr lang="pl-PL" dirty="0" smtClean="0">
                <a:latin typeface="Comic Sans MS" panose="030F0702030302020204" pitchFamily="66" charset="0"/>
              </a:rPr>
              <a:t>powszechność nałogu </a:t>
            </a:r>
            <a:r>
              <a:rPr lang="pl-PL" dirty="0">
                <a:latin typeface="Comic Sans MS" panose="030F0702030302020204" pitchFamily="66" charset="0"/>
              </a:rPr>
              <a:t>palenia papierosów i jego negatywne skutki </a:t>
            </a:r>
            <a:r>
              <a:rPr lang="pl-PL" dirty="0" smtClean="0">
                <a:latin typeface="Comic Sans MS" panose="030F0702030302020204" pitchFamily="66" charset="0"/>
              </a:rPr>
              <a:t>zdrowotne (wymienione wcześniej). </a:t>
            </a: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Dzień ma </a:t>
            </a:r>
            <a:r>
              <a:rPr lang="pl-PL" dirty="0">
                <a:latin typeface="Comic Sans MS" panose="030F0702030302020204" pitchFamily="66" charset="0"/>
              </a:rPr>
              <a:t>równie zachęcić do </a:t>
            </a:r>
            <a:r>
              <a:rPr lang="pl-PL" dirty="0" smtClean="0">
                <a:latin typeface="Comic Sans MS" panose="030F0702030302020204" pitchFamily="66" charset="0"/>
              </a:rPr>
              <a:t>24-godzinnego </a:t>
            </a:r>
            <a:r>
              <a:rPr lang="pl-PL" dirty="0">
                <a:latin typeface="Comic Sans MS" panose="030F0702030302020204" pitchFamily="66" charset="0"/>
              </a:rPr>
              <a:t>okresu abstynencji od </a:t>
            </a:r>
            <a:r>
              <a:rPr lang="pl-PL" dirty="0" smtClean="0">
                <a:latin typeface="Comic Sans MS" panose="030F0702030302020204" pitchFamily="66" charset="0"/>
              </a:rPr>
              <a:t>wszystkich </a:t>
            </a:r>
            <a:r>
              <a:rPr lang="pl-PL" dirty="0">
                <a:latin typeface="Comic Sans MS" panose="030F0702030302020204" pitchFamily="66" charset="0"/>
              </a:rPr>
              <a:t>form konsumpcji tytoniu na całym </a:t>
            </a:r>
            <a:r>
              <a:rPr lang="pl-PL" dirty="0" smtClean="0">
                <a:latin typeface="Comic Sans MS" panose="030F0702030302020204" pitchFamily="66" charset="0"/>
              </a:rPr>
              <a:t>świecie. Światowy </a:t>
            </a:r>
            <a:r>
              <a:rPr lang="pl-PL" dirty="0">
                <a:latin typeface="Comic Sans MS" panose="030F0702030302020204" pitchFamily="66" charset="0"/>
              </a:rPr>
              <a:t>Dzień bez Papierosa został ustanowiony przez WHO w </a:t>
            </a:r>
            <a:r>
              <a:rPr lang="pl-PL" dirty="0" smtClean="0">
                <a:latin typeface="Comic Sans MS" panose="030F0702030302020204" pitchFamily="66" charset="0"/>
              </a:rPr>
              <a:t>1987 roku ze </a:t>
            </a:r>
            <a:r>
              <a:rPr lang="pl-PL" dirty="0">
                <a:latin typeface="Comic Sans MS" panose="030F0702030302020204" pitchFamily="66" charset="0"/>
              </a:rPr>
              <a:t>względu na rosnącą liczbę osób uzależnionych i </a:t>
            </a:r>
            <a:r>
              <a:rPr lang="pl-PL" dirty="0" smtClean="0">
                <a:latin typeface="Comic Sans MS" panose="030F0702030302020204" pitchFamily="66" charset="0"/>
              </a:rPr>
              <a:t>pacjentów </a:t>
            </a:r>
            <a:r>
              <a:rPr lang="pl-PL" dirty="0">
                <a:latin typeface="Comic Sans MS" panose="030F0702030302020204" pitchFamily="66" charset="0"/>
              </a:rPr>
              <a:t>ze schorzeniami wywoływanymi przez palenie </a:t>
            </a:r>
            <a:r>
              <a:rPr lang="pl-PL" dirty="0" smtClean="0">
                <a:latin typeface="Comic Sans MS" panose="030F0702030302020204" pitchFamily="66" charset="0"/>
              </a:rPr>
              <a:t>papierosów</a:t>
            </a:r>
            <a:r>
              <a:rPr lang="pl-PL" dirty="0">
                <a:latin typeface="Comic Sans MS" panose="030F0702030302020204" pitchFamily="66" charset="0"/>
              </a:rPr>
              <a:t>.</a:t>
            </a:r>
          </a:p>
          <a:p>
            <a:endParaRPr lang="pl-PL" dirty="0"/>
          </a:p>
        </p:txBody>
      </p:sp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673016" y="6425514"/>
            <a:ext cx="345989" cy="2718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Strona główna 4">
            <a:hlinkClick r:id="rId2" action="ppaction://hlinksldjump" highlightClick="1"/>
          </p:cNvPr>
          <p:cNvSpPr/>
          <p:nvPr/>
        </p:nvSpPr>
        <p:spPr>
          <a:xfrm>
            <a:off x="11252886" y="6425514"/>
            <a:ext cx="354228" cy="2718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Wstecz lub Poprzedni 5">
            <a:hlinkClick r:id="" action="ppaction://hlinkshowjump?jump=previousslide" highlightClick="1"/>
          </p:cNvPr>
          <p:cNvSpPr/>
          <p:nvPr/>
        </p:nvSpPr>
        <p:spPr>
          <a:xfrm>
            <a:off x="10834851" y="6425514"/>
            <a:ext cx="345989" cy="2718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96" y="81035"/>
            <a:ext cx="2120728" cy="1816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590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09" y="-352168"/>
            <a:ext cx="10018713" cy="1752599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Statystyki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2768" y="1771135"/>
            <a:ext cx="10160255" cy="40200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Według danych WHO co roku z powodu palenia </a:t>
            </a:r>
            <a:r>
              <a:rPr lang="pl-PL" dirty="0" smtClean="0">
                <a:latin typeface="Comic Sans MS" panose="030F0702030302020204" pitchFamily="66" charset="0"/>
              </a:rPr>
              <a:t>papierosów i narażenia </a:t>
            </a:r>
            <a:r>
              <a:rPr lang="pl-PL" dirty="0">
                <a:latin typeface="Comic Sans MS" panose="030F0702030302020204" pitchFamily="66" charset="0"/>
              </a:rPr>
              <a:t>na oddziaływanie dymu tytoniowego umiera niemal 6 </a:t>
            </a:r>
            <a:r>
              <a:rPr lang="pl-PL" dirty="0" smtClean="0">
                <a:latin typeface="Comic Sans MS" panose="030F0702030302020204" pitchFamily="66" charset="0"/>
              </a:rPr>
              <a:t>milion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 smtClean="0">
                <a:latin typeface="Comic Sans MS" panose="030F0702030302020204" pitchFamily="66" charset="0"/>
              </a:rPr>
              <a:t>osób </a:t>
            </a:r>
            <a:r>
              <a:rPr lang="pl-PL" dirty="0">
                <a:latin typeface="Comic Sans MS" panose="030F0702030302020204" pitchFamily="66" charset="0"/>
              </a:rPr>
              <a:t>(jeden zgon co sześć sekund). 63% zgonów jest </a:t>
            </a:r>
            <a:r>
              <a:rPr lang="pl-PL" dirty="0" smtClean="0">
                <a:latin typeface="Comic Sans MS" panose="030F0702030302020204" pitchFamily="66" charset="0"/>
              </a:rPr>
              <a:t>spowodowanych </a:t>
            </a:r>
            <a:r>
              <a:rPr lang="pl-PL" dirty="0">
                <a:latin typeface="Comic Sans MS" panose="030F0702030302020204" pitchFamily="66" charset="0"/>
              </a:rPr>
              <a:t>przez choroby </a:t>
            </a:r>
            <a:r>
              <a:rPr lang="pl-PL" dirty="0" smtClean="0">
                <a:latin typeface="Comic Sans MS" panose="030F0702030302020204" pitchFamily="66" charset="0"/>
              </a:rPr>
              <a:t>niezakaźne, których </a:t>
            </a:r>
            <a:r>
              <a:rPr lang="pl-PL" dirty="0">
                <a:latin typeface="Comic Sans MS" panose="030F0702030302020204" pitchFamily="66" charset="0"/>
              </a:rPr>
              <a:t>jednym z głównych czynników ryzyka jest </a:t>
            </a:r>
            <a:r>
              <a:rPr lang="pl-PL" dirty="0" smtClean="0">
                <a:latin typeface="Comic Sans MS" panose="030F0702030302020204" pitchFamily="66" charset="0"/>
              </a:rPr>
              <a:t>palenie papierosów.</a:t>
            </a: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Z </a:t>
            </a:r>
            <a:r>
              <a:rPr lang="pl-PL" dirty="0">
                <a:latin typeface="Comic Sans MS" panose="030F0702030302020204" pitchFamily="66" charset="0"/>
              </a:rPr>
              <a:t>okazji Dnia bez Papierosa komunikat wydał również sekretariat </a:t>
            </a:r>
            <a:r>
              <a:rPr lang="pl-PL" dirty="0" smtClean="0">
                <a:latin typeface="Comic Sans MS" panose="030F0702030302020204" pitchFamily="66" charset="0"/>
              </a:rPr>
              <a:t>ONZ</a:t>
            </a:r>
            <a:r>
              <a:rPr lang="pl-PL" dirty="0">
                <a:latin typeface="Comic Sans MS" panose="030F0702030302020204" pitchFamily="66" charset="0"/>
              </a:rPr>
              <a:t>, w którym podaje się zastraszające dane: „dzięki kontroli </a:t>
            </a:r>
            <a:r>
              <a:rPr lang="pl-PL" dirty="0" smtClean="0">
                <a:latin typeface="Comic Sans MS" panose="030F0702030302020204" pitchFamily="66" charset="0"/>
              </a:rPr>
              <a:t>tytoniu</a:t>
            </a:r>
            <a:r>
              <a:rPr lang="pl-PL" dirty="0">
                <a:latin typeface="Comic Sans MS" panose="030F0702030302020204" pitchFamily="66" charset="0"/>
              </a:rPr>
              <a:t>, możemy przejść ważną drogę w kierunku powstrzymania </a:t>
            </a:r>
            <a:r>
              <a:rPr lang="pl-PL" dirty="0" smtClean="0">
                <a:latin typeface="Comic Sans MS" panose="030F0702030302020204" pitchFamily="66" charset="0"/>
              </a:rPr>
              <a:t>rozwoju </a:t>
            </a:r>
            <a:r>
              <a:rPr lang="pl-PL" dirty="0">
                <a:latin typeface="Comic Sans MS" panose="030F0702030302020204" pitchFamily="66" charset="0"/>
              </a:rPr>
              <a:t>wielu z przewlekłych schorzeń, w tym raka i chorób </a:t>
            </a:r>
            <a:r>
              <a:rPr lang="pl-PL" dirty="0" smtClean="0">
                <a:latin typeface="Comic Sans MS" panose="030F0702030302020204" pitchFamily="66" charset="0"/>
              </a:rPr>
              <a:t>serca</a:t>
            </a:r>
            <a:r>
              <a:rPr lang="pl-PL" dirty="0">
                <a:latin typeface="Comic Sans MS" panose="030F0702030302020204" pitchFamily="66" charset="0"/>
              </a:rPr>
              <a:t>. </a:t>
            </a:r>
            <a:r>
              <a:rPr lang="pl-PL" dirty="0" smtClean="0">
                <a:latin typeface="Comic Sans MS" panose="030F0702030302020204" pitchFamily="66" charset="0"/>
              </a:rPr>
              <a:t>Palenie </a:t>
            </a:r>
            <a:r>
              <a:rPr lang="pl-PL" dirty="0">
                <a:latin typeface="Comic Sans MS" panose="030F0702030302020204" pitchFamily="66" charset="0"/>
              </a:rPr>
              <a:t>tytoniu zabiło około 100 milionów ludzi w XX wieku, o ile nie </a:t>
            </a:r>
            <a:r>
              <a:rPr lang="pl-PL" dirty="0" smtClean="0">
                <a:latin typeface="Comic Sans MS" panose="030F0702030302020204" pitchFamily="66" charset="0"/>
              </a:rPr>
              <a:t>będziemy </a:t>
            </a:r>
            <a:r>
              <a:rPr lang="pl-PL" dirty="0">
                <a:latin typeface="Comic Sans MS" panose="030F0702030302020204" pitchFamily="66" charset="0"/>
              </a:rPr>
              <a:t>działać, może zabić do miliarda ludzkich istnień w tym </a:t>
            </a:r>
            <a:r>
              <a:rPr lang="pl-PL" dirty="0" smtClean="0">
                <a:latin typeface="Comic Sans MS" panose="030F0702030302020204" pitchFamily="66" charset="0"/>
              </a:rPr>
              <a:t>stuleciu</a:t>
            </a:r>
            <a:r>
              <a:rPr lang="pl-PL" dirty="0">
                <a:latin typeface="Comic Sans MS" panose="030F0702030302020204" pitchFamily="66" charset="0"/>
              </a:rPr>
              <a:t>". </a:t>
            </a:r>
            <a:endParaRPr lang="pl-PL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Jeśli </a:t>
            </a:r>
            <a:r>
              <a:rPr lang="pl-PL" dirty="0">
                <a:latin typeface="Comic Sans MS" panose="030F0702030302020204" pitchFamily="66" charset="0"/>
              </a:rPr>
              <a:t>chodzi o Polskę, co roku 70 000 mieszkańców naszego kraju </a:t>
            </a:r>
            <a:r>
              <a:rPr lang="pl-PL" dirty="0" smtClean="0">
                <a:latin typeface="Comic Sans MS" panose="030F0702030302020204" pitchFamily="66" charset="0"/>
              </a:rPr>
              <a:t>umiera </a:t>
            </a:r>
            <a:r>
              <a:rPr lang="pl-PL" dirty="0">
                <a:latin typeface="Comic Sans MS" panose="030F0702030302020204" pitchFamily="66" charset="0"/>
              </a:rPr>
              <a:t>z powodu palenia tytoniu, a </a:t>
            </a:r>
            <a:r>
              <a:rPr lang="pl-PL" dirty="0" smtClean="0">
                <a:latin typeface="Comic Sans MS" panose="030F0702030302020204" pitchFamily="66" charset="0"/>
              </a:rPr>
              <a:t>kolejne 8 </a:t>
            </a:r>
            <a:r>
              <a:rPr lang="pl-PL" dirty="0">
                <a:latin typeface="Comic Sans MS" panose="030F0702030302020204" pitchFamily="66" charset="0"/>
              </a:rPr>
              <a:t>000 zgonów jest </a:t>
            </a:r>
            <a:r>
              <a:rPr lang="pl-PL" dirty="0" smtClean="0">
                <a:latin typeface="Comic Sans MS" panose="030F0702030302020204" pitchFamily="66" charset="0"/>
              </a:rPr>
              <a:t>spowodowanych </a:t>
            </a:r>
            <a:r>
              <a:rPr lang="pl-PL" dirty="0">
                <a:latin typeface="Comic Sans MS" panose="030F0702030302020204" pitchFamily="66" charset="0"/>
              </a:rPr>
              <a:t>biernym paleniem.</a:t>
            </a:r>
          </a:p>
          <a:p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673016" y="6425514"/>
            <a:ext cx="345989" cy="2718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Strona główna 4">
            <a:hlinkClick r:id="rId2" action="ppaction://hlinksldjump" highlightClick="1"/>
          </p:cNvPr>
          <p:cNvSpPr/>
          <p:nvPr/>
        </p:nvSpPr>
        <p:spPr>
          <a:xfrm>
            <a:off x="11252886" y="6425514"/>
            <a:ext cx="354228" cy="2718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Wstecz lub Poprzedni 5">
            <a:hlinkClick r:id="" action="ppaction://hlinkshowjump?jump=previousslide" highlightClick="1"/>
          </p:cNvPr>
          <p:cNvSpPr/>
          <p:nvPr/>
        </p:nvSpPr>
        <p:spPr>
          <a:xfrm>
            <a:off x="10834851" y="6425514"/>
            <a:ext cx="345989" cy="2718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324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Zakazy palenia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09" y="1752599"/>
            <a:ext cx="10018713" cy="3124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Zakazy palenia w miejscach publicznych i wszelkich miejscach, w </a:t>
            </a:r>
            <a:r>
              <a:rPr lang="pl-PL" dirty="0" smtClean="0">
                <a:latin typeface="Comic Sans MS" panose="030F0702030302020204" pitchFamily="66" charset="0"/>
              </a:rPr>
              <a:t>których </a:t>
            </a:r>
            <a:r>
              <a:rPr lang="pl-PL" dirty="0">
                <a:latin typeface="Comic Sans MS" panose="030F0702030302020204" pitchFamily="66" charset="0"/>
              </a:rPr>
              <a:t>mogą przebywać osoby narażone na bierne palenie, stają się </a:t>
            </a:r>
            <a:r>
              <a:rPr lang="pl-PL" dirty="0" smtClean="0">
                <a:latin typeface="Comic Sans MS" panose="030F0702030302020204" pitchFamily="66" charset="0"/>
              </a:rPr>
              <a:t>coraz </a:t>
            </a:r>
            <a:r>
              <a:rPr lang="pl-PL" dirty="0">
                <a:latin typeface="Comic Sans MS" panose="030F0702030302020204" pitchFamily="66" charset="0"/>
              </a:rPr>
              <a:t>popularniejsze. Obowiązują m. in. w Australii, Wielkiej Brytanii, </a:t>
            </a:r>
            <a:r>
              <a:rPr lang="pl-PL" dirty="0" smtClean="0">
                <a:latin typeface="Comic Sans MS" panose="030F0702030302020204" pitchFamily="66" charset="0"/>
              </a:rPr>
              <a:t>Niemczech</a:t>
            </a:r>
            <a:r>
              <a:rPr lang="pl-PL" dirty="0">
                <a:latin typeface="Comic Sans MS" panose="030F0702030302020204" pitchFamily="66" charset="0"/>
              </a:rPr>
              <a:t>, Włoszech, </a:t>
            </a:r>
            <a:r>
              <a:rPr lang="pl-PL" dirty="0" smtClean="0">
                <a:latin typeface="Comic Sans MS" panose="030F0702030302020204" pitchFamily="66" charset="0"/>
              </a:rPr>
              <a:t>Francji.</a:t>
            </a: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W Polsce obowiązuje </a:t>
            </a:r>
            <a:r>
              <a:rPr lang="pl-PL" dirty="0">
                <a:latin typeface="Comic Sans MS" panose="030F0702030302020204" pitchFamily="66" charset="0"/>
              </a:rPr>
              <a:t>zakaz palenia w lokalach gastronomicznych i </a:t>
            </a:r>
            <a:r>
              <a:rPr lang="pl-PL" dirty="0" smtClean="0">
                <a:latin typeface="Comic Sans MS" panose="030F0702030302020204" pitchFamily="66" charset="0"/>
              </a:rPr>
              <a:t>rozrywkowych</a:t>
            </a:r>
            <a:r>
              <a:rPr lang="pl-PL" dirty="0">
                <a:latin typeface="Comic Sans MS" panose="030F0702030302020204" pitchFamily="66" charset="0"/>
              </a:rPr>
              <a:t>, zakładach pracy oraz innych pomieszczeniach użytku </a:t>
            </a:r>
            <a:r>
              <a:rPr lang="pl-PL" dirty="0" smtClean="0">
                <a:latin typeface="Comic Sans MS" panose="030F0702030302020204" pitchFamily="66" charset="0"/>
              </a:rPr>
              <a:t>publicznego</a:t>
            </a:r>
            <a:r>
              <a:rPr lang="pl-PL" dirty="0">
                <a:latin typeface="Comic Sans MS" panose="030F0702030302020204" pitchFamily="66" charset="0"/>
              </a:rPr>
              <a:t>, ogólnodostępnych miejscach przeznaczonych do </a:t>
            </a:r>
            <a:r>
              <a:rPr lang="pl-PL" dirty="0" smtClean="0">
                <a:latin typeface="Comic Sans MS" panose="030F0702030302020204" pitchFamily="66" charset="0"/>
              </a:rPr>
              <a:t>wypoczynku </a:t>
            </a:r>
            <a:r>
              <a:rPr lang="pl-PL" dirty="0">
                <a:latin typeface="Comic Sans MS" panose="030F0702030302020204" pitchFamily="66" charset="0"/>
              </a:rPr>
              <a:t>i zabawy dzieci, na przystankach komunikacji </a:t>
            </a:r>
            <a:r>
              <a:rPr lang="pl-PL" dirty="0" smtClean="0">
                <a:latin typeface="Comic Sans MS" panose="030F0702030302020204" pitchFamily="66" charset="0"/>
              </a:rPr>
              <a:t>miejskiej i </a:t>
            </a:r>
            <a:r>
              <a:rPr lang="pl-PL" dirty="0">
                <a:latin typeface="Comic Sans MS" panose="030F0702030302020204" pitchFamily="66" charset="0"/>
              </a:rPr>
              <a:t>w środkach publicznego transportu oraz na dworcach.</a:t>
            </a:r>
          </a:p>
          <a:p>
            <a:endParaRPr lang="pl-PL" dirty="0"/>
          </a:p>
        </p:txBody>
      </p:sp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673016" y="6425514"/>
            <a:ext cx="345989" cy="2718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Strona główna 4">
            <a:hlinkClick r:id="rId2" action="ppaction://hlinksldjump" highlightClick="1"/>
          </p:cNvPr>
          <p:cNvSpPr/>
          <p:nvPr/>
        </p:nvSpPr>
        <p:spPr>
          <a:xfrm>
            <a:off x="11252886" y="6425514"/>
            <a:ext cx="354228" cy="2718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Wstecz lub Poprzedni 5">
            <a:hlinkClick r:id="" action="ppaction://hlinkshowjump?jump=previousslide" highlightClick="1"/>
          </p:cNvPr>
          <p:cNvSpPr/>
          <p:nvPr/>
        </p:nvSpPr>
        <p:spPr>
          <a:xfrm>
            <a:off x="10834851" y="6425514"/>
            <a:ext cx="345989" cy="2718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68" y="4028301"/>
            <a:ext cx="2669061" cy="2669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258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75" y="565389"/>
            <a:ext cx="8764310" cy="5539044"/>
          </a:xfrm>
        </p:spPr>
      </p:pic>
    </p:spTree>
    <p:extLst>
      <p:ext uri="{BB962C8B-B14F-4D97-AF65-F5344CB8AC3E}">
        <p14:creationId xmlns:p14="http://schemas.microsoft.com/office/powerpoint/2010/main" val="31812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3163" y="-409832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Spis treści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7834" y="1919416"/>
            <a:ext cx="10018713" cy="4720281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omic Sans MS" panose="030F0702030302020204" pitchFamily="66" charset="0"/>
                <a:hlinkClick r:id="rId2" action="ppaction://hlinksldjump"/>
              </a:rPr>
              <a:t>Co to jest papieros?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  <a:hlinkClick r:id="rId3" action="ppaction://hlinksldjump"/>
              </a:rPr>
              <a:t>Dlaczego palimy papierosy?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  <a:hlinkClick r:id="rId4" action="ppaction://hlinksldjump"/>
              </a:rPr>
              <a:t>Jak palenie wpływa na nasz organizm?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>
                <a:latin typeface="Comic Sans MS" panose="030F0702030302020204" pitchFamily="66" charset="0"/>
                <a:hlinkClick r:id="rId5" action="ppaction://hlinksldjump"/>
              </a:rPr>
              <a:t>Jak palenie wpływa na nasz organizm</a:t>
            </a:r>
            <a:r>
              <a:rPr lang="pl-PL" dirty="0" smtClean="0">
                <a:latin typeface="Comic Sans MS" panose="030F0702030302020204" pitchFamily="66" charset="0"/>
                <a:hlinkClick r:id="rId5" action="ppaction://hlinksldjump"/>
              </a:rPr>
              <a:t>? Ad. 1</a:t>
            </a:r>
            <a:endParaRPr lang="pl-PL" dirty="0">
              <a:latin typeface="Comic Sans MS" panose="030F0702030302020204" pitchFamily="66" charset="0"/>
            </a:endParaRPr>
          </a:p>
          <a:p>
            <a:r>
              <a:rPr lang="pl-PL" dirty="0">
                <a:latin typeface="Comic Sans MS" panose="030F0702030302020204" pitchFamily="66" charset="0"/>
                <a:hlinkClick r:id="rId6" action="ppaction://hlinksldjump"/>
              </a:rPr>
              <a:t>Jak palenie wpływa na nasz organizm</a:t>
            </a:r>
            <a:r>
              <a:rPr lang="pl-PL" dirty="0" smtClean="0">
                <a:latin typeface="Comic Sans MS" panose="030F0702030302020204" pitchFamily="66" charset="0"/>
                <a:hlinkClick r:id="rId6" action="ppaction://hlinksldjump"/>
              </a:rPr>
              <a:t>? Ad. 2</a:t>
            </a:r>
            <a:endParaRPr lang="pl-PL" dirty="0">
              <a:latin typeface="Comic Sans MS" panose="030F0702030302020204" pitchFamily="66" charset="0"/>
            </a:endParaRPr>
          </a:p>
          <a:p>
            <a:r>
              <a:rPr lang="pl-PL" dirty="0">
                <a:latin typeface="Comic Sans MS" panose="030F0702030302020204" pitchFamily="66" charset="0"/>
                <a:hlinkClick r:id="rId7" action="ppaction://hlinksldjump"/>
              </a:rPr>
              <a:t>Jak palenie wpływa na nasz organizm</a:t>
            </a:r>
            <a:r>
              <a:rPr lang="pl-PL" dirty="0" smtClean="0">
                <a:latin typeface="Comic Sans MS" panose="030F0702030302020204" pitchFamily="66" charset="0"/>
                <a:hlinkClick r:id="rId7" action="ppaction://hlinksldjump"/>
              </a:rPr>
              <a:t>? Ad. 3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  <a:hlinkClick r:id="rId8" action="ppaction://hlinksldjump"/>
              </a:rPr>
              <a:t>Dzień bez papierosa.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  <a:hlinkClick r:id="rId9" action="ppaction://hlinksldjump"/>
              </a:rPr>
              <a:t>Statystyki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  <a:hlinkClick r:id="rId10" action="ppaction://hlinksldjump"/>
              </a:rPr>
              <a:t>Zakazy Palenia</a:t>
            </a:r>
            <a:endParaRPr lang="pl-PL" dirty="0" smtClean="0">
              <a:latin typeface="Comic Sans MS" panose="030F0702030302020204" pitchFamily="66" charset="0"/>
            </a:endParaRPr>
          </a:p>
          <a:p>
            <a:endParaRPr lang="pl-PL" dirty="0" smtClean="0">
              <a:latin typeface="Comic Sans MS" panose="030F0702030302020204" pitchFamily="66" charset="0"/>
            </a:endParaRPr>
          </a:p>
          <a:p>
            <a:endParaRPr lang="pl-PL" dirty="0">
              <a:latin typeface="Comic Sans MS" panose="030F0702030302020204" pitchFamily="66" charset="0"/>
            </a:endParaRPr>
          </a:p>
          <a:p>
            <a:endParaRPr lang="pl-P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07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9595" y="-392328"/>
            <a:ext cx="10018713" cy="1752599"/>
          </a:xfrm>
        </p:spPr>
        <p:txBody>
          <a:bodyPr/>
          <a:lstStyle/>
          <a:p>
            <a:r>
              <a:rPr lang="pl-PL" dirty="0" smtClean="0">
                <a:latin typeface="Comic Sans MS" panose="030F0702030302020204" pitchFamily="66" charset="0"/>
              </a:rPr>
              <a:t>Co to jest papieros?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2127" y="1360271"/>
            <a:ext cx="10018713" cy="3336325"/>
          </a:xfrm>
          <a:prstGeom prst="wedgeEllipseCallout">
            <a:avLst>
              <a:gd name="adj1" fmla="val 31462"/>
              <a:gd name="adj2" fmla="val 6398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anose="030F0702030302020204" pitchFamily="66" charset="0"/>
              </a:rPr>
              <a:t>Papieros - wyrób tytoniowy składający się z rurki z cienkiej bibułki (gilzy) o średnicy do 1 cm i długości do 12 cm (zwykle 85 mm), wewnątrz której znajduje się mieszanka tytoniowa zawierająca spreparowane liście różnych odmian tytoniu.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048">
            <a:off x="8005214" y="1167514"/>
            <a:ext cx="3267075" cy="6096000"/>
          </a:xfrm>
          <a:prstGeom prst="rect">
            <a:avLst/>
          </a:prstGeom>
        </p:spPr>
      </p:pic>
      <p:sp>
        <p:nvSpPr>
          <p:cNvPr id="5" name="Przycisk akcji: Do przodu lub Następny 4">
            <a:hlinkClick r:id="" action="ppaction://hlinkshowjump?jump=nextslide" highlightClick="1"/>
          </p:cNvPr>
          <p:cNvSpPr/>
          <p:nvPr/>
        </p:nvSpPr>
        <p:spPr>
          <a:xfrm>
            <a:off x="11673016" y="6425514"/>
            <a:ext cx="345989" cy="2718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Strona główna 5">
            <a:hlinkClick r:id="rId3" action="ppaction://hlinksldjump" highlightClick="1"/>
          </p:cNvPr>
          <p:cNvSpPr/>
          <p:nvPr/>
        </p:nvSpPr>
        <p:spPr>
          <a:xfrm>
            <a:off x="11252886" y="6425514"/>
            <a:ext cx="354228" cy="2718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Wstecz lub Poprzedni 7">
            <a:hlinkClick r:id="" action="ppaction://hlinkshowjump?jump=previousslide" highlightClick="1"/>
          </p:cNvPr>
          <p:cNvSpPr/>
          <p:nvPr/>
        </p:nvSpPr>
        <p:spPr>
          <a:xfrm>
            <a:off x="10834851" y="6425514"/>
            <a:ext cx="345989" cy="2718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53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17" y="0"/>
            <a:ext cx="4539502" cy="6858000"/>
          </a:xfrm>
        </p:spPr>
      </p:pic>
    </p:spTree>
    <p:extLst>
      <p:ext uri="{BB962C8B-B14F-4D97-AF65-F5344CB8AC3E}">
        <p14:creationId xmlns:p14="http://schemas.microsoft.com/office/powerpoint/2010/main" val="336444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28180" y="2253330"/>
            <a:ext cx="4111146" cy="23941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>
                <a:latin typeface="Comic Sans MS" panose="030F0702030302020204" pitchFamily="66" charset="0"/>
              </a:rPr>
              <a:t>Dlaczego palimy papierosy?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26925" y="721454"/>
            <a:ext cx="2701255" cy="70788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anose="030F0702030302020204" pitchFamily="66" charset="0"/>
              </a:rPr>
              <a:t>nikotyna wycisza, uspokaja i relaksuje</a:t>
            </a:r>
            <a:endParaRPr lang="pl-PL" sz="2000" dirty="0">
              <a:latin typeface="Comic Sans MS" panose="030F0702030302020204" pitchFamily="66" charset="0"/>
            </a:endParaRPr>
          </a:p>
        </p:txBody>
      </p:sp>
      <p:sp>
        <p:nvSpPr>
          <p:cNvPr id="5" name="Strzałka w prawo 4"/>
          <p:cNvSpPr/>
          <p:nvPr/>
        </p:nvSpPr>
        <p:spPr>
          <a:xfrm rot="12948081">
            <a:off x="3212984" y="1833424"/>
            <a:ext cx="1526796" cy="449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8699385" y="5022783"/>
            <a:ext cx="2718033" cy="132343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anose="030F0702030302020204" pitchFamily="66" charset="0"/>
              </a:rPr>
              <a:t>palenie papierosów zaspokaja potrzebę ucieczki od różnych problemów</a:t>
            </a:r>
            <a:endParaRPr lang="pl-PL" sz="2000" dirty="0">
              <a:latin typeface="Comic Sans MS" panose="030F0702030302020204" pitchFamily="66" charset="0"/>
            </a:endParaRPr>
          </a:p>
        </p:txBody>
      </p:sp>
      <p:sp>
        <p:nvSpPr>
          <p:cNvPr id="7" name="Strzałka w prawo 6"/>
          <p:cNvSpPr/>
          <p:nvPr/>
        </p:nvSpPr>
        <p:spPr>
          <a:xfrm rot="2059009">
            <a:off x="8254768" y="4184118"/>
            <a:ext cx="1535185" cy="444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370987" y="112268"/>
            <a:ext cx="2424419" cy="131707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anose="030F0702030302020204" pitchFamily="66" charset="0"/>
              </a:rPr>
              <a:t>palenie tytoniu pozornie wypełnia poczucie nudy, pustki i samotności</a:t>
            </a:r>
            <a:endParaRPr lang="pl-PL" sz="2000" dirty="0">
              <a:latin typeface="Comic Sans MS" panose="030F0702030302020204" pitchFamily="66" charset="0"/>
            </a:endParaRPr>
          </a:p>
        </p:txBody>
      </p:sp>
      <p:sp>
        <p:nvSpPr>
          <p:cNvPr id="9" name="Strzałka w prawo 8"/>
          <p:cNvSpPr/>
          <p:nvPr/>
        </p:nvSpPr>
        <p:spPr>
          <a:xfrm rot="16384605">
            <a:off x="6412607" y="1579947"/>
            <a:ext cx="701625" cy="520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8799771" y="734833"/>
            <a:ext cx="281031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anose="030F0702030302020204" pitchFamily="66" charset="0"/>
              </a:rPr>
              <a:t>nikotyna „reguluje” emocje, daje szybkie uczucie ulgi i uśmierza cierpienie</a:t>
            </a:r>
            <a:endParaRPr lang="pl-PL" sz="2000" dirty="0">
              <a:latin typeface="Comic Sans MS" panose="030F0702030302020204" pitchFamily="66" charset="0"/>
            </a:endParaRPr>
          </a:p>
        </p:txBody>
      </p:sp>
      <p:sp>
        <p:nvSpPr>
          <p:cNvPr id="12" name="Strzałka w prawo 11"/>
          <p:cNvSpPr/>
          <p:nvPr/>
        </p:nvSpPr>
        <p:spPr>
          <a:xfrm rot="19881476">
            <a:off x="8426529" y="2426209"/>
            <a:ext cx="1468073" cy="461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4405355" y="5454898"/>
            <a:ext cx="332636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anose="030F0702030302020204" pitchFamily="66" charset="0"/>
              </a:rPr>
              <a:t>palenie papierosów jest strategią radzenia sobie z trudnymi emocjami, jak smutek, złość, gniew, lęk</a:t>
            </a:r>
            <a:endParaRPr lang="pl-PL" sz="2000" dirty="0">
              <a:latin typeface="Comic Sans MS" panose="030F0702030302020204" pitchFamily="66" charset="0"/>
            </a:endParaRPr>
          </a:p>
        </p:txBody>
      </p:sp>
      <p:sp>
        <p:nvSpPr>
          <p:cNvPr id="14" name="Strzałka w prawo 13"/>
          <p:cNvSpPr/>
          <p:nvPr/>
        </p:nvSpPr>
        <p:spPr>
          <a:xfrm rot="5868060">
            <a:off x="5972639" y="4863558"/>
            <a:ext cx="645952" cy="375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178678" y="3515906"/>
            <a:ext cx="254980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anose="030F0702030302020204" pitchFamily="66" charset="0"/>
              </a:rPr>
              <a:t>palenie tytoniu wiąże się z uzależnieniem psychologicznym – pali się dla poprawy nastroju</a:t>
            </a:r>
            <a:endParaRPr lang="pl-PL" sz="2000" dirty="0">
              <a:latin typeface="Comic Sans MS" panose="030F0702030302020204" pitchFamily="66" charset="0"/>
            </a:endParaRPr>
          </a:p>
        </p:txBody>
      </p:sp>
      <p:sp>
        <p:nvSpPr>
          <p:cNvPr id="16" name="Strzałka w prawo 15"/>
          <p:cNvSpPr/>
          <p:nvPr/>
        </p:nvSpPr>
        <p:spPr>
          <a:xfrm rot="9255971">
            <a:off x="3773694" y="4309234"/>
            <a:ext cx="939567" cy="352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zycisk akcji: Do przodu lub Następny 16">
            <a:hlinkClick r:id="" action="ppaction://hlinkshowjump?jump=nextslide" highlightClick="1"/>
          </p:cNvPr>
          <p:cNvSpPr/>
          <p:nvPr/>
        </p:nvSpPr>
        <p:spPr>
          <a:xfrm>
            <a:off x="11673016" y="6425514"/>
            <a:ext cx="345989" cy="2718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zycisk akcji: Strona główna 19">
            <a:hlinkClick r:id="rId2" action="ppaction://hlinksldjump" highlightClick="1"/>
          </p:cNvPr>
          <p:cNvSpPr/>
          <p:nvPr/>
        </p:nvSpPr>
        <p:spPr>
          <a:xfrm>
            <a:off x="11252886" y="6425514"/>
            <a:ext cx="354228" cy="2718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zycisk akcji: Wstecz lub Poprzedni 20">
            <a:hlinkClick r:id="" action="ppaction://hlinkshowjump?jump=previousslide" highlightClick="1"/>
          </p:cNvPr>
          <p:cNvSpPr/>
          <p:nvPr/>
        </p:nvSpPr>
        <p:spPr>
          <a:xfrm>
            <a:off x="10834851" y="6425514"/>
            <a:ext cx="345989" cy="2718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204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09" y="-463491"/>
            <a:ext cx="10018713" cy="1752599"/>
          </a:xfrm>
        </p:spPr>
        <p:txBody>
          <a:bodyPr/>
          <a:lstStyle/>
          <a:p>
            <a:r>
              <a:rPr lang="pl-PL" dirty="0" smtClean="0">
                <a:latin typeface="Comic Sans MS" panose="030F0702030302020204" pitchFamily="66" charset="0"/>
              </a:rPr>
              <a:t>Jak palenie wpływa na nasz organizm?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09" y="1070994"/>
            <a:ext cx="10018713" cy="646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</a:t>
            </a:r>
            <a:r>
              <a:rPr lang="pl-PL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NOWOTWORY: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4" y="2071030"/>
            <a:ext cx="2430619" cy="202279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371513" y="4093828"/>
            <a:ext cx="2430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Rak płuc</a:t>
            </a: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35" y="2071030"/>
            <a:ext cx="2430619" cy="202279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26" y="2071030"/>
            <a:ext cx="1647923" cy="202279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21" y="2071030"/>
            <a:ext cx="2708185" cy="202279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222435" y="4093828"/>
            <a:ext cx="2430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Rak przełyku</a:t>
            </a: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023026" y="4093827"/>
            <a:ext cx="164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Rak języka</a:t>
            </a: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9040921" y="4093827"/>
            <a:ext cx="270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Rak wargi</a:t>
            </a: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Przycisk akcji: Do przodu lub Następny 11">
            <a:hlinkClick r:id="" action="ppaction://hlinkshowjump?jump=nextslide" highlightClick="1"/>
          </p:cNvPr>
          <p:cNvSpPr/>
          <p:nvPr/>
        </p:nvSpPr>
        <p:spPr>
          <a:xfrm>
            <a:off x="11673016" y="6425514"/>
            <a:ext cx="345989" cy="2718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zycisk akcji: Strona główna 12">
            <a:hlinkClick r:id="rId6" action="ppaction://hlinksldjump" highlightClick="1"/>
          </p:cNvPr>
          <p:cNvSpPr/>
          <p:nvPr/>
        </p:nvSpPr>
        <p:spPr>
          <a:xfrm>
            <a:off x="11252886" y="6425514"/>
            <a:ext cx="354228" cy="2718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zycisk akcji: Wstecz lub Poprzedni 13">
            <a:hlinkClick r:id="" action="ppaction://hlinkshowjump?jump=previousslide" highlightClick="1"/>
          </p:cNvPr>
          <p:cNvSpPr/>
          <p:nvPr/>
        </p:nvSpPr>
        <p:spPr>
          <a:xfrm>
            <a:off x="10834851" y="6425514"/>
            <a:ext cx="345989" cy="2718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86" y="4493937"/>
            <a:ext cx="2571435" cy="181469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94" y="4482859"/>
            <a:ext cx="2737858" cy="1836853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2965260" y="6376772"/>
            <a:ext cx="2413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Rak nerki</a:t>
            </a: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7023026" y="6425514"/>
            <a:ext cx="268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Rak trzustki</a:t>
            </a: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7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4303" y="436605"/>
            <a:ext cx="10018713" cy="53793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2. Choroby </a:t>
            </a:r>
            <a:r>
              <a:rPr lang="pl-PL" dirty="0">
                <a:latin typeface="Comic Sans MS" panose="030F0702030302020204" pitchFamily="66" charset="0"/>
              </a:rPr>
              <a:t>serca i naczyń </a:t>
            </a:r>
            <a:r>
              <a:rPr lang="pl-PL" dirty="0" smtClean="0">
                <a:latin typeface="Comic Sans MS" panose="030F0702030302020204" pitchFamily="66" charset="0"/>
              </a:rPr>
              <a:t>krwionośnych </a:t>
            </a:r>
            <a:r>
              <a:rPr lang="pl-PL" dirty="0">
                <a:latin typeface="Comic Sans MS" panose="030F0702030302020204" pitchFamily="66" charset="0"/>
              </a:rPr>
              <a:t>np</a:t>
            </a:r>
            <a:r>
              <a:rPr lang="pl-PL" dirty="0" smtClean="0">
                <a:latin typeface="Comic Sans MS" panose="030F0702030302020204" pitchFamily="66" charset="0"/>
              </a:rPr>
              <a:t>.: 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nadciśnienie tętnicze,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zaburzenia </a:t>
            </a:r>
            <a:r>
              <a:rPr lang="pl-PL" dirty="0">
                <a:latin typeface="Comic Sans MS" panose="030F0702030302020204" pitchFamily="66" charset="0"/>
              </a:rPr>
              <a:t>pracy serca, 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choroba </a:t>
            </a:r>
            <a:r>
              <a:rPr lang="pl-PL" dirty="0">
                <a:latin typeface="Comic Sans MS" panose="030F0702030302020204" pitchFamily="66" charset="0"/>
              </a:rPr>
              <a:t>wieńcowa, 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Miażdżyca</a:t>
            </a:r>
          </a:p>
          <a:p>
            <a:pPr marL="0" indent="0">
              <a:buNone/>
            </a:pPr>
            <a:endParaRPr lang="pl-PL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3</a:t>
            </a:r>
            <a:r>
              <a:rPr lang="pl-PL" dirty="0">
                <a:latin typeface="Comic Sans MS" panose="030F0702030302020204" pitchFamily="66" charset="0"/>
              </a:rPr>
              <a:t>. Choroby układu oddechowego, np.: </a:t>
            </a:r>
          </a:p>
          <a:p>
            <a:r>
              <a:rPr lang="pl-PL" dirty="0">
                <a:latin typeface="Comic Sans MS" panose="030F0702030302020204" pitchFamily="66" charset="0"/>
              </a:rPr>
              <a:t>astma, </a:t>
            </a:r>
          </a:p>
          <a:p>
            <a:r>
              <a:rPr lang="pl-PL" dirty="0">
                <a:latin typeface="Comic Sans MS" panose="030F0702030302020204" pitchFamily="66" charset="0"/>
              </a:rPr>
              <a:t>gruźlica, </a:t>
            </a:r>
          </a:p>
          <a:p>
            <a:r>
              <a:rPr lang="pl-PL" dirty="0">
                <a:latin typeface="Comic Sans MS" panose="030F0702030302020204" pitchFamily="66" charset="0"/>
              </a:rPr>
              <a:t>grypa, </a:t>
            </a:r>
          </a:p>
          <a:p>
            <a:r>
              <a:rPr lang="pl-PL" dirty="0">
                <a:latin typeface="Comic Sans MS" panose="030F0702030302020204" pitchFamily="66" charset="0"/>
              </a:rPr>
              <a:t>przewlekłe zapalenie oskrzeli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673016" y="6425514"/>
            <a:ext cx="345989" cy="2718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Strona główna 4">
            <a:hlinkClick r:id="rId2" action="ppaction://hlinksldjump" highlightClick="1"/>
          </p:cNvPr>
          <p:cNvSpPr/>
          <p:nvPr/>
        </p:nvSpPr>
        <p:spPr>
          <a:xfrm>
            <a:off x="11252886" y="6425514"/>
            <a:ext cx="354228" cy="2718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Wstecz lub Poprzedni 5">
            <a:hlinkClick r:id="" action="ppaction://hlinkshowjump?jump=previousslide" highlightClick="1"/>
          </p:cNvPr>
          <p:cNvSpPr/>
          <p:nvPr/>
        </p:nvSpPr>
        <p:spPr>
          <a:xfrm>
            <a:off x="10834851" y="6425514"/>
            <a:ext cx="345989" cy="2718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31" y="609600"/>
            <a:ext cx="3915068" cy="2340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3492446"/>
            <a:ext cx="4028303" cy="2504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687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0206" y="453082"/>
            <a:ext cx="10018713" cy="5461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4. Choroby </a:t>
            </a:r>
            <a:r>
              <a:rPr lang="pl-PL" dirty="0">
                <a:latin typeface="Comic Sans MS" panose="030F0702030302020204" pitchFamily="66" charset="0"/>
              </a:rPr>
              <a:t>układu pokarmowego, np</a:t>
            </a:r>
            <a:r>
              <a:rPr lang="pl-PL" dirty="0" smtClean="0">
                <a:latin typeface="Comic Sans MS" panose="030F0702030302020204" pitchFamily="66" charset="0"/>
              </a:rPr>
              <a:t>.: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 </a:t>
            </a:r>
            <a:r>
              <a:rPr lang="pl-PL" dirty="0">
                <a:latin typeface="Comic Sans MS" panose="030F0702030302020204" pitchFamily="66" charset="0"/>
              </a:rPr>
              <a:t>wrzody żołądka </a:t>
            </a:r>
            <a:r>
              <a:rPr lang="pl-PL" dirty="0" smtClean="0">
                <a:latin typeface="Comic Sans MS" panose="030F0702030302020204" pitchFamily="66" charset="0"/>
              </a:rPr>
              <a:t>i dwunastnicy</a:t>
            </a:r>
            <a:r>
              <a:rPr lang="pl-PL" dirty="0">
                <a:latin typeface="Comic Sans MS" panose="030F0702030302020204" pitchFamily="66" charset="0"/>
              </a:rPr>
              <a:t>, 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przepuklina jelitowa</a:t>
            </a:r>
          </a:p>
          <a:p>
            <a:pPr marL="0" indent="0">
              <a:buNone/>
            </a:pPr>
            <a:endParaRPr lang="pl-PL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5. </a:t>
            </a:r>
            <a:r>
              <a:rPr lang="pl-PL" dirty="0">
                <a:latin typeface="Comic Sans MS" panose="030F0702030302020204" pitchFamily="66" charset="0"/>
              </a:rPr>
              <a:t>C</a:t>
            </a:r>
            <a:r>
              <a:rPr lang="pl-PL" dirty="0" smtClean="0">
                <a:latin typeface="Comic Sans MS" panose="030F0702030302020204" pitchFamily="66" charset="0"/>
              </a:rPr>
              <a:t>horoby </a:t>
            </a:r>
            <a:r>
              <a:rPr lang="pl-PL" dirty="0">
                <a:latin typeface="Comic Sans MS" panose="030F0702030302020204" pitchFamily="66" charset="0"/>
              </a:rPr>
              <a:t>zębów, np</a:t>
            </a:r>
            <a:r>
              <a:rPr lang="pl-PL" dirty="0" smtClean="0">
                <a:latin typeface="Comic Sans MS" panose="030F0702030302020204" pitchFamily="66" charset="0"/>
              </a:rPr>
              <a:t>.: 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paradontoza</a:t>
            </a:r>
            <a:r>
              <a:rPr lang="pl-PL" dirty="0">
                <a:latin typeface="Comic Sans MS" panose="030F0702030302020204" pitchFamily="66" charset="0"/>
              </a:rPr>
              <a:t>, 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zapalenie </a:t>
            </a:r>
            <a:r>
              <a:rPr lang="pl-PL" dirty="0">
                <a:latin typeface="Comic Sans MS" panose="030F0702030302020204" pitchFamily="66" charset="0"/>
              </a:rPr>
              <a:t>dziąseł, 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próchnica</a:t>
            </a:r>
            <a:r>
              <a:rPr lang="pl-PL" dirty="0">
                <a:latin typeface="Comic Sans MS" panose="030F0702030302020204" pitchFamily="66" charset="0"/>
              </a:rPr>
              <a:t>, 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nieprzyjemny </a:t>
            </a:r>
            <a:r>
              <a:rPr lang="pl-PL" dirty="0">
                <a:latin typeface="Comic Sans MS" panose="030F0702030302020204" pitchFamily="66" charset="0"/>
              </a:rPr>
              <a:t>zapach z </a:t>
            </a:r>
            <a:r>
              <a:rPr lang="pl-PL" dirty="0" smtClean="0">
                <a:latin typeface="Comic Sans MS" panose="030F0702030302020204" pitchFamily="66" charset="0"/>
              </a:rPr>
              <a:t>ust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673016" y="6425514"/>
            <a:ext cx="345989" cy="2718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Strona główna 4">
            <a:hlinkClick r:id="rId2" action="ppaction://hlinksldjump" highlightClick="1"/>
          </p:cNvPr>
          <p:cNvSpPr/>
          <p:nvPr/>
        </p:nvSpPr>
        <p:spPr>
          <a:xfrm>
            <a:off x="11252886" y="6425514"/>
            <a:ext cx="354228" cy="2718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Wstecz lub Poprzedni 5">
            <a:hlinkClick r:id="" action="ppaction://hlinkshowjump?jump=previousslide" highlightClick="1"/>
          </p:cNvPr>
          <p:cNvSpPr/>
          <p:nvPr/>
        </p:nvSpPr>
        <p:spPr>
          <a:xfrm>
            <a:off x="10834851" y="6425514"/>
            <a:ext cx="345989" cy="2718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98" y="3295137"/>
            <a:ext cx="3165839" cy="2397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96" y="230659"/>
            <a:ext cx="2842055" cy="2842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684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11287" y="1"/>
            <a:ext cx="10018713" cy="6425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6. Choroby </a:t>
            </a:r>
            <a:r>
              <a:rPr lang="pl-PL" dirty="0">
                <a:latin typeface="Comic Sans MS" panose="030F0702030302020204" pitchFamily="66" charset="0"/>
              </a:rPr>
              <a:t>oczu - dym papierosowy jest częstą </a:t>
            </a:r>
            <a:r>
              <a:rPr lang="pl-PL" dirty="0" smtClean="0">
                <a:latin typeface="Comic Sans MS" panose="030F0702030302020204" pitchFamily="66" charset="0"/>
              </a:rPr>
              <a:t>przyczyną: 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podrażnień </a:t>
            </a:r>
            <a:r>
              <a:rPr lang="pl-PL" dirty="0">
                <a:latin typeface="Comic Sans MS" panose="030F0702030302020204" pitchFamily="66" charset="0"/>
              </a:rPr>
              <a:t>oczu, 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zapalenia </a:t>
            </a:r>
            <a:r>
              <a:rPr lang="pl-PL" dirty="0">
                <a:latin typeface="Comic Sans MS" panose="030F0702030302020204" pitchFamily="66" charset="0"/>
              </a:rPr>
              <a:t>spojówek, 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problemów </a:t>
            </a:r>
            <a:r>
              <a:rPr lang="pl-PL" dirty="0">
                <a:latin typeface="Comic Sans MS" panose="030F0702030302020204" pitchFamily="66" charset="0"/>
              </a:rPr>
              <a:t>z nadmiernym </a:t>
            </a:r>
            <a:r>
              <a:rPr lang="pl-PL" dirty="0" smtClean="0">
                <a:latin typeface="Comic Sans MS" panose="030F0702030302020204" pitchFamily="66" charset="0"/>
              </a:rPr>
              <a:t>łzawieniem, </a:t>
            </a:r>
            <a:endParaRPr lang="pl-PL" dirty="0">
              <a:latin typeface="Comic Sans MS" panose="030F0702030302020204" pitchFamily="66" charset="0"/>
            </a:endParaRPr>
          </a:p>
          <a:p>
            <a:r>
              <a:rPr lang="pl-PL" dirty="0" smtClean="0">
                <a:latin typeface="Comic Sans MS" panose="030F0702030302020204" pitchFamily="66" charset="0"/>
              </a:rPr>
              <a:t>pojawianie </a:t>
            </a:r>
            <a:r>
              <a:rPr lang="pl-PL" dirty="0">
                <a:latin typeface="Comic Sans MS" panose="030F0702030302020204" pitchFamily="66" charset="0"/>
              </a:rPr>
              <a:t>się </a:t>
            </a:r>
            <a:r>
              <a:rPr lang="pl-PL" dirty="0" smtClean="0">
                <a:latin typeface="Comic Sans MS" panose="030F0702030302020204" pitchFamily="66" charset="0"/>
              </a:rPr>
              <a:t>katarakty, </a:t>
            </a:r>
          </a:p>
          <a:p>
            <a:r>
              <a:rPr lang="pl-PL" dirty="0" smtClean="0">
                <a:latin typeface="Comic Sans MS" panose="030F0702030302020204" pitchFamily="66" charset="0"/>
              </a:rPr>
              <a:t>zwyrodnienia </a:t>
            </a:r>
            <a:r>
              <a:rPr lang="pl-PL" dirty="0">
                <a:latin typeface="Comic Sans MS" panose="030F0702030302020204" pitchFamily="66" charset="0"/>
              </a:rPr>
              <a:t>plamki żółtej </a:t>
            </a:r>
            <a:endParaRPr lang="pl-PL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l-PL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7. </a:t>
            </a:r>
            <a:r>
              <a:rPr lang="pl-PL" dirty="0">
                <a:latin typeface="Comic Sans MS" panose="030F0702030302020204" pitchFamily="66" charset="0"/>
              </a:rPr>
              <a:t>C</a:t>
            </a:r>
            <a:r>
              <a:rPr lang="pl-PL" dirty="0" smtClean="0">
                <a:latin typeface="Comic Sans MS" panose="030F0702030302020204" pitchFamily="66" charset="0"/>
              </a:rPr>
              <a:t>horoby </a:t>
            </a:r>
            <a:r>
              <a:rPr lang="pl-PL" dirty="0">
                <a:latin typeface="Comic Sans MS" panose="030F0702030302020204" pitchFamily="66" charset="0"/>
              </a:rPr>
              <a:t>układy hormonalnego </a:t>
            </a:r>
            <a:r>
              <a:rPr lang="pl-PL" dirty="0" smtClean="0">
                <a:latin typeface="Comic Sans MS" panose="030F0702030302020204" pitchFamily="66" charset="0"/>
              </a:rPr>
              <a:t>– </a:t>
            </a:r>
          </a:p>
          <a:p>
            <a:pPr marL="0" indent="0">
              <a:buNone/>
            </a:pPr>
            <a:r>
              <a:rPr lang="pl-PL" dirty="0" smtClean="0">
                <a:latin typeface="Comic Sans MS" panose="030F0702030302020204" pitchFamily="66" charset="0"/>
              </a:rPr>
              <a:t>palenie papierosów </a:t>
            </a:r>
            <a:r>
              <a:rPr lang="pl-PL" dirty="0">
                <a:latin typeface="Comic Sans MS" panose="030F0702030302020204" pitchFamily="66" charset="0"/>
              </a:rPr>
              <a:t>zaburza funkcjonowanie tarczycy. </a:t>
            </a:r>
            <a:endParaRPr lang="pl-PL" dirty="0" smtClean="0">
              <a:latin typeface="Comic Sans MS" panose="030F0702030302020204" pitchFamily="66" charset="0"/>
            </a:endParaRPr>
          </a:p>
          <a:p>
            <a:r>
              <a:rPr lang="pl-PL" dirty="0">
                <a:latin typeface="Comic Sans MS" panose="030F0702030302020204" pitchFamily="66" charset="0"/>
              </a:rPr>
              <a:t>u</a:t>
            </a:r>
            <a:r>
              <a:rPr lang="pl-PL" dirty="0" smtClean="0">
                <a:latin typeface="Comic Sans MS" panose="030F0702030302020204" pitchFamily="66" charset="0"/>
              </a:rPr>
              <a:t> </a:t>
            </a:r>
            <a:r>
              <a:rPr lang="pl-PL" dirty="0">
                <a:latin typeface="Comic Sans MS" panose="030F0702030302020204" pitchFamily="66" charset="0"/>
              </a:rPr>
              <a:t>palaczy częściej występuje nadczynność tarczycy i związana z nią choroba Gravesa-Basedowa, jak również niedoczynność</a:t>
            </a:r>
          </a:p>
        </p:txBody>
      </p:sp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673016" y="6425514"/>
            <a:ext cx="345989" cy="2718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Strona główna 4">
            <a:hlinkClick r:id="rId2" action="ppaction://hlinksldjump" highlightClick="1"/>
          </p:cNvPr>
          <p:cNvSpPr/>
          <p:nvPr/>
        </p:nvSpPr>
        <p:spPr>
          <a:xfrm>
            <a:off x="11252886" y="6425514"/>
            <a:ext cx="354228" cy="2718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Wstecz lub Poprzedni 5">
            <a:hlinkClick r:id="" action="ppaction://hlinkshowjump?jump=previousslide" highlightClick="1"/>
          </p:cNvPr>
          <p:cNvSpPr/>
          <p:nvPr/>
        </p:nvSpPr>
        <p:spPr>
          <a:xfrm>
            <a:off x="10834851" y="6425514"/>
            <a:ext cx="345989" cy="2718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24" y="942746"/>
            <a:ext cx="3575221" cy="2270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5701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145</TotalTime>
  <Words>642</Words>
  <Application>Microsoft Office PowerPoint</Application>
  <PresentationFormat>Panoramiczny</PresentationFormat>
  <Paragraphs>71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Corbel</vt:lpstr>
      <vt:lpstr>Paralaksa</vt:lpstr>
      <vt:lpstr>DZIEŃ BEZ PAPIEROSA</vt:lpstr>
      <vt:lpstr>Spis treści</vt:lpstr>
      <vt:lpstr>Co to jest papieros?</vt:lpstr>
      <vt:lpstr>Prezentacja programu PowerPoint</vt:lpstr>
      <vt:lpstr>Dlaczego palimy papierosy?</vt:lpstr>
      <vt:lpstr>Jak palenie wpływa na nasz organizm?</vt:lpstr>
      <vt:lpstr>Prezentacja programu PowerPoint</vt:lpstr>
      <vt:lpstr>Prezentacja programu PowerPoint</vt:lpstr>
      <vt:lpstr>Prezentacja programu PowerPoint</vt:lpstr>
      <vt:lpstr>  DZIEŃ BEZ PAPIEROSA</vt:lpstr>
      <vt:lpstr>Statystyki</vt:lpstr>
      <vt:lpstr>Zakazy palenia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BEZ PAPIEROSA</dc:title>
  <dc:creator>Kamil</dc:creator>
  <cp:lastModifiedBy>Kamil</cp:lastModifiedBy>
  <cp:revision>14</cp:revision>
  <dcterms:created xsi:type="dcterms:W3CDTF">2015-05-20T16:38:36Z</dcterms:created>
  <dcterms:modified xsi:type="dcterms:W3CDTF">2015-05-20T19:04:18Z</dcterms:modified>
</cp:coreProperties>
</file>