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9" r:id="rId3"/>
    <p:sldId id="266" r:id="rId4"/>
    <p:sldId id="257" r:id="rId5"/>
    <p:sldId id="258" r:id="rId6"/>
    <p:sldId id="259" r:id="rId7"/>
    <p:sldId id="260" r:id="rId8"/>
    <p:sldId id="268" r:id="rId9"/>
    <p:sldId id="261" r:id="rId10"/>
    <p:sldId id="262" r:id="rId11"/>
    <p:sldId id="263" r:id="rId12"/>
    <p:sldId id="264" r:id="rId13"/>
    <p:sldId id="265" r:id="rId14"/>
    <p:sldId id="267" r:id="rId15"/>
    <p:sldId id="271" r:id="rId16"/>
    <p:sldId id="270"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5D7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D7ED88-3C70-4AE6-B6A1-9E9B6C20D013}" type="datetimeFigureOut">
              <a:rPr lang="pl-PL" smtClean="0"/>
              <a:pPr/>
              <a:t>2013-02-13</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43D7ED88-3C70-4AE6-B6A1-9E9B6C20D013}" type="datetimeFigureOut">
              <a:rPr lang="pl-PL" smtClean="0"/>
              <a:pPr/>
              <a:t>2013-02-13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43D7ED88-3C70-4AE6-B6A1-9E9B6C20D013}" type="datetimeFigureOut">
              <a:rPr lang="pl-PL" smtClean="0"/>
              <a:pPr/>
              <a:t>2013-02-13</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43D7ED88-3C70-4AE6-B6A1-9E9B6C20D013}" type="datetimeFigureOut">
              <a:rPr lang="pl-PL" smtClean="0"/>
              <a:pPr/>
              <a:t>2013-02-13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D7ED88-3C70-4AE6-B6A1-9E9B6C20D013}" type="datetimeFigureOut">
              <a:rPr lang="pl-PL" smtClean="0"/>
              <a:pPr/>
              <a:t>2013-02-13</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43D7ED88-3C70-4AE6-B6A1-9E9B6C20D013}" type="datetimeFigureOut">
              <a:rPr lang="pl-PL" smtClean="0"/>
              <a:pPr/>
              <a:t>2013-02-13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43D7ED88-3C70-4AE6-B6A1-9E9B6C20D013}" type="datetimeFigureOut">
              <a:rPr lang="pl-PL" smtClean="0"/>
              <a:pPr/>
              <a:t>2013-02-13</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43D7ED88-3C70-4AE6-B6A1-9E9B6C20D013}" type="datetimeFigureOut">
              <a:rPr lang="pl-PL" smtClean="0"/>
              <a:pPr/>
              <a:t>2013-02-13</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43D7ED88-3C70-4AE6-B6A1-9E9B6C20D013}" type="datetimeFigureOut">
              <a:rPr lang="pl-PL" smtClean="0"/>
              <a:pPr/>
              <a:t>2013-02-13</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43D7ED88-3C70-4AE6-B6A1-9E9B6C20D013}" type="datetimeFigureOut">
              <a:rPr lang="pl-PL" smtClean="0"/>
              <a:pPr/>
              <a:t>2013-02-13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32AEBDB2-375D-4530-B195-195C28E32F91}" type="slidenum">
              <a:rPr lang="pl-PL" smtClean="0"/>
              <a:pPr/>
              <a:t>‹#›</a:t>
            </a:fld>
            <a:endParaRPr lang="pl-PL"/>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43D7ED88-3C70-4AE6-B6A1-9E9B6C20D013}" type="datetimeFigureOut">
              <a:rPr lang="pl-PL" smtClean="0"/>
              <a:pPr/>
              <a:t>2013-02-13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32AEBDB2-375D-4530-B195-195C28E32F91}"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D7ED88-3C70-4AE6-B6A1-9E9B6C20D013}" type="datetimeFigureOut">
              <a:rPr lang="pl-PL" smtClean="0"/>
              <a:pPr/>
              <a:t>2013-02-13</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2AEBDB2-375D-4530-B195-195C28E32F91}"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newsflash/>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pl.wikipedia.org/wiki/J%C4%99zyk_angielski" TargetMode="External"/><Relationship Id="rId7" Type="http://schemas.openxmlformats.org/officeDocument/2006/relationships/hyperlink" Target="http://pl.wikipedia.org/wiki/Melanocyt" TargetMode="External"/><Relationship Id="rId2" Type="http://schemas.openxmlformats.org/officeDocument/2006/relationships/hyperlink" Target="http://pl.wikipedia.org/wiki/%C5%81acina" TargetMode="External"/><Relationship Id="rId1" Type="http://schemas.openxmlformats.org/officeDocument/2006/relationships/slideLayout" Target="../slideLayouts/slideLayout1.xml"/><Relationship Id="rId6" Type="http://schemas.openxmlformats.org/officeDocument/2006/relationships/hyperlink" Target="http://pl.wikipedia.org/wiki/Melanina" TargetMode="External"/><Relationship Id="rId5" Type="http://schemas.openxmlformats.org/officeDocument/2006/relationships/hyperlink" Target="http://pl.wikipedia.org/wiki/Sk%C3%B3ra" TargetMode="External"/><Relationship Id="rId4" Type="http://schemas.openxmlformats.org/officeDocument/2006/relationships/hyperlink" Target="http://pl.wikipedia.org/wiki/Nowotw%C3%B3r_z%C5%82o%C5%9Bliwy" TargetMode="External"/><Relationship Id="rId9"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pl.wikipedia.org/wiki/Czerniak_z%C5%82o%C5%9Bliwy" TargetMode="External"/><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portal.abczdrowie.pl/oparzenia-sloneczne" TargetMode="External"/><Relationship Id="rId2" Type="http://schemas.openxmlformats.org/officeDocument/2006/relationships/hyperlink" Target="http://portal.abczdrowie.pl/czerniak-zlosliwy" TargetMode="Externa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jpeg"/><Relationship Id="rId4" Type="http://schemas.openxmlformats.org/officeDocument/2006/relationships/hyperlink" Target="http://portal.abczdrowie.pl/wplyw-uv-na-skore"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hyperlink" Target="http://www.czerniak-stop.pl/jakkorzystaczeslonca/porady.htm" TargetMode="External"/><Relationship Id="rId1" Type="http://schemas.openxmlformats.org/officeDocument/2006/relationships/slideLayout" Target="../slideLayouts/slideLayout2.xml"/><Relationship Id="rId4" Type="http://schemas.openxmlformats.org/officeDocument/2006/relationships/image" Target="../media/image26.wmf"/></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928794" y="285728"/>
            <a:ext cx="6143668" cy="1214446"/>
          </a:xfrm>
        </p:spPr>
        <p:txBody>
          <a:bodyPr/>
          <a:lstStyle/>
          <a:p>
            <a:pPr algn="ctr"/>
            <a:r>
              <a:rPr lang="pl-PL" sz="4800" b="1" i="1" u="sng" dirty="0" smtClean="0"/>
              <a:t>Czerniak złośliwy </a:t>
            </a:r>
            <a:br>
              <a:rPr lang="pl-PL" sz="4800" b="1" i="1" u="sng" dirty="0" smtClean="0"/>
            </a:br>
            <a:r>
              <a:rPr lang="pl-PL" sz="4800" i="1" u="sng" dirty="0" smtClean="0"/>
              <a:t>Profilaktyka</a:t>
            </a:r>
            <a:endParaRPr lang="pl-PL" sz="4800" b="1" i="1" u="sng" dirty="0"/>
          </a:p>
        </p:txBody>
      </p:sp>
      <p:sp>
        <p:nvSpPr>
          <p:cNvPr id="3" name="Podtytuł 2"/>
          <p:cNvSpPr>
            <a:spLocks noGrp="1"/>
          </p:cNvSpPr>
          <p:nvPr>
            <p:ph type="subTitle" idx="1"/>
          </p:nvPr>
        </p:nvSpPr>
        <p:spPr>
          <a:xfrm>
            <a:off x="2786050" y="1643050"/>
            <a:ext cx="6357950" cy="4857784"/>
          </a:xfrm>
        </p:spPr>
        <p:txBody>
          <a:bodyPr>
            <a:normAutofit/>
          </a:bodyPr>
          <a:lstStyle/>
          <a:p>
            <a:pPr algn="l"/>
            <a:r>
              <a:rPr lang="pl-PL" sz="2400" b="1" dirty="0"/>
              <a:t>Czerniak złośliwy</a:t>
            </a:r>
            <a:r>
              <a:rPr lang="pl-PL" sz="2400" dirty="0"/>
              <a:t> (</a:t>
            </a:r>
            <a:r>
              <a:rPr lang="pl-PL" sz="2400" dirty="0">
                <a:hlinkClick r:id="rId2" tooltip="Łacina"/>
              </a:rPr>
              <a:t>łac.</a:t>
            </a:r>
            <a:r>
              <a:rPr lang="pl-PL" sz="2400" dirty="0"/>
              <a:t> </a:t>
            </a:r>
            <a:r>
              <a:rPr lang="pl-PL" sz="2400" i="1" dirty="0"/>
              <a:t>melanoma malignum</a:t>
            </a:r>
            <a:r>
              <a:rPr lang="pl-PL" sz="2400" dirty="0"/>
              <a:t>, </a:t>
            </a:r>
            <a:r>
              <a:rPr lang="pl-PL" sz="2400" dirty="0">
                <a:hlinkClick r:id="rId3" tooltip="Język angielski"/>
              </a:rPr>
              <a:t>ang.</a:t>
            </a:r>
            <a:r>
              <a:rPr lang="pl-PL" sz="2400" dirty="0"/>
              <a:t> </a:t>
            </a:r>
            <a:r>
              <a:rPr lang="pl-PL" sz="2400" i="1" dirty="0"/>
              <a:t>malignant melanoma</a:t>
            </a:r>
            <a:r>
              <a:rPr lang="pl-PL" sz="2400" dirty="0"/>
              <a:t>) – </a:t>
            </a:r>
            <a:r>
              <a:rPr lang="pl-PL" sz="2400" dirty="0">
                <a:hlinkClick r:id="rId4" tooltip="Nowotwór złośliwy"/>
              </a:rPr>
              <a:t>złośliwy nowotwór</a:t>
            </a:r>
            <a:r>
              <a:rPr lang="pl-PL" sz="2400" dirty="0"/>
              <a:t> </a:t>
            </a:r>
            <a:r>
              <a:rPr lang="pl-PL" sz="2400" dirty="0">
                <a:hlinkClick r:id="rId5" tooltip="Skóra"/>
              </a:rPr>
              <a:t>skóry</a:t>
            </a:r>
            <a:r>
              <a:rPr lang="pl-PL" sz="2400" dirty="0"/>
              <a:t>, błon śluzowych albo błony naczyniowej gałki ocznej, </a:t>
            </a:r>
            <a:r>
              <a:rPr lang="pl-PL" sz="2400" dirty="0" smtClean="0"/>
              <a:t>wywodzący się </a:t>
            </a:r>
            <a:r>
              <a:rPr lang="pl-PL" sz="2400" dirty="0"/>
              <a:t>z komórek barwnikowych wytwarzających </a:t>
            </a:r>
            <a:r>
              <a:rPr lang="pl-PL" sz="2400" dirty="0">
                <a:hlinkClick r:id="rId6" tooltip="Melanina"/>
              </a:rPr>
              <a:t>melaninę</a:t>
            </a:r>
            <a:r>
              <a:rPr lang="pl-PL" sz="2400" dirty="0"/>
              <a:t> - </a:t>
            </a:r>
            <a:r>
              <a:rPr lang="pl-PL" sz="2400" dirty="0">
                <a:hlinkClick r:id="rId7" tooltip="Melanocyt"/>
              </a:rPr>
              <a:t>melanocytów</a:t>
            </a:r>
            <a:r>
              <a:rPr lang="pl-PL" sz="2400" dirty="0"/>
              <a:t>.</a:t>
            </a:r>
          </a:p>
          <a:p>
            <a:pPr algn="l"/>
            <a:r>
              <a:rPr lang="pl-PL" sz="2400" dirty="0"/>
              <a:t>Charakteryzuje się on dużą złośliwością z powodu szybkiego wzrostu, wczesnych i licznych przerzutów oraz niewielkiej podatności na </a:t>
            </a:r>
            <a:r>
              <a:rPr lang="pl-PL" sz="2400" dirty="0" smtClean="0"/>
              <a:t>leczenie.</a:t>
            </a:r>
            <a:endParaRPr lang="pl-PL" sz="2400" dirty="0"/>
          </a:p>
          <a:p>
            <a:pPr algn="l"/>
            <a:endParaRPr lang="pl-PL" dirty="0"/>
          </a:p>
        </p:txBody>
      </p:sp>
      <p:pic>
        <p:nvPicPr>
          <p:cNvPr id="1027" name="Picture 3" descr="C:\Users\Admin\AppData\Local\Microsoft\Windows\Temporary Internet Files\Content.IE5\1MOYD7XT\MC900235305[1].wmf"/>
          <p:cNvPicPr>
            <a:picLocks noChangeAspect="1" noChangeArrowheads="1"/>
          </p:cNvPicPr>
          <p:nvPr/>
        </p:nvPicPr>
        <p:blipFill>
          <a:blip r:embed="rId8">
            <a:duotone>
              <a:schemeClr val="bg2">
                <a:shade val="45000"/>
                <a:satMod val="135000"/>
              </a:schemeClr>
              <a:prstClr val="white"/>
            </a:duotone>
          </a:blip>
          <a:srcRect/>
          <a:stretch>
            <a:fillRect/>
          </a:stretch>
        </p:blipFill>
        <p:spPr bwMode="auto">
          <a:xfrm>
            <a:off x="7381951" y="5064862"/>
            <a:ext cx="1762049" cy="1793138"/>
          </a:xfrm>
          <a:prstGeom prst="rect">
            <a:avLst/>
          </a:prstGeom>
          <a:noFill/>
        </p:spPr>
      </p:pic>
      <p:pic>
        <p:nvPicPr>
          <p:cNvPr id="2050" name="Picture 2" descr="C:\Users\Admin\AppData\Local\Microsoft\Windows\Temporary Internet Files\Content.IE5\PJTF95YX\MC900229857[1].wmf"/>
          <p:cNvPicPr>
            <a:picLocks noChangeAspect="1" noChangeArrowheads="1"/>
          </p:cNvPicPr>
          <p:nvPr/>
        </p:nvPicPr>
        <p:blipFill>
          <a:blip r:embed="rId9"/>
          <a:srcRect/>
          <a:stretch>
            <a:fillRect/>
          </a:stretch>
        </p:blipFill>
        <p:spPr bwMode="auto">
          <a:xfrm>
            <a:off x="571472" y="4786322"/>
            <a:ext cx="1548079" cy="1792224"/>
          </a:xfrm>
          <a:prstGeom prst="rect">
            <a:avLst/>
          </a:prstGeom>
          <a:noFill/>
        </p:spPr>
      </p:pic>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57422" y="0"/>
            <a:ext cx="3471858" cy="1000108"/>
          </a:xfrm>
        </p:spPr>
        <p:txBody>
          <a:bodyPr>
            <a:normAutofit/>
          </a:bodyPr>
          <a:lstStyle/>
          <a:p>
            <a:r>
              <a:rPr lang="pl-PL" sz="4800" dirty="0" err="1" smtClean="0"/>
              <a:t>Solarium</a:t>
            </a:r>
            <a:r>
              <a:rPr lang="pl-PL" sz="4800" dirty="0" smtClean="0"/>
              <a:t> </a:t>
            </a:r>
            <a:endParaRPr lang="pl-PL" sz="4800" dirty="0"/>
          </a:p>
        </p:txBody>
      </p:sp>
      <p:sp>
        <p:nvSpPr>
          <p:cNvPr id="3" name="Symbol zastępczy zawartości 2"/>
          <p:cNvSpPr>
            <a:spLocks noGrp="1"/>
          </p:cNvSpPr>
          <p:nvPr>
            <p:ph idx="1"/>
          </p:nvPr>
        </p:nvSpPr>
        <p:spPr>
          <a:xfrm>
            <a:off x="0" y="1071546"/>
            <a:ext cx="7715272" cy="5786454"/>
          </a:xfrm>
        </p:spPr>
        <p:txBody>
          <a:bodyPr>
            <a:normAutofit/>
          </a:bodyPr>
          <a:lstStyle/>
          <a:p>
            <a:r>
              <a:rPr lang="pl-PL" dirty="0" smtClean="0"/>
              <a:t>Jeżeli już korzystamy z </a:t>
            </a:r>
            <a:r>
              <a:rPr lang="pl-PL" dirty="0" err="1" smtClean="0"/>
              <a:t>solarium</a:t>
            </a:r>
            <a:r>
              <a:rPr lang="pl-PL" dirty="0" smtClean="0"/>
              <a:t> należy ograniczyć ilość seansów (do kilku w roku!) oraz używać kremów ochronnych z filtrem UV.</a:t>
            </a:r>
          </a:p>
          <a:p>
            <a:r>
              <a:rPr lang="pl-PL" dirty="0" smtClean="0"/>
              <a:t>Z użyciem </a:t>
            </a:r>
            <a:r>
              <a:rPr lang="pl-PL" dirty="0" err="1" smtClean="0"/>
              <a:t>solarium</a:t>
            </a:r>
            <a:r>
              <a:rPr lang="pl-PL" dirty="0" smtClean="0"/>
              <a:t> wiąże się większe ryzyko niektórych chorób skóry, m.in. </a:t>
            </a:r>
            <a:r>
              <a:rPr lang="pl-PL" dirty="0" smtClean="0">
                <a:hlinkClick r:id="rId2" tooltip="Czerniak złośliwy"/>
              </a:rPr>
              <a:t>czerniaka</a:t>
            </a:r>
            <a:r>
              <a:rPr lang="pl-PL" dirty="0" smtClean="0"/>
              <a:t> złośliwego. Ze względu na otrzymanie dużego natężenia w krótkim czasie otrzymujemy 20 -krotnie większa dawkę promieniowania niż ma to miejsce            podczas naturalnego opalania.</a:t>
            </a:r>
          </a:p>
          <a:p>
            <a:r>
              <a:rPr lang="pl-PL" dirty="0" smtClean="0"/>
              <a:t>Tak więc wizyty w </a:t>
            </a:r>
            <a:r>
              <a:rPr lang="pl-PL" dirty="0" err="1" smtClean="0"/>
              <a:t>solarium</a:t>
            </a:r>
            <a:r>
              <a:rPr lang="pl-PL" dirty="0" smtClean="0"/>
              <a:t> powinny                być ograniczone do minimum!</a:t>
            </a:r>
            <a:endParaRPr lang="pl-PL" dirty="0"/>
          </a:p>
        </p:txBody>
      </p:sp>
      <p:pic>
        <p:nvPicPr>
          <p:cNvPr id="5122" name="Picture 2" descr="C:\Users\Admin\Desktop\images (3).jpg"/>
          <p:cNvPicPr>
            <a:picLocks noChangeAspect="1" noChangeArrowheads="1"/>
          </p:cNvPicPr>
          <p:nvPr/>
        </p:nvPicPr>
        <p:blipFill>
          <a:blip r:embed="rId3"/>
          <a:srcRect/>
          <a:stretch>
            <a:fillRect/>
          </a:stretch>
        </p:blipFill>
        <p:spPr bwMode="auto">
          <a:xfrm>
            <a:off x="5929322" y="4500570"/>
            <a:ext cx="2928958" cy="2214554"/>
          </a:xfrm>
          <a:prstGeom prst="rect">
            <a:avLst/>
          </a:prstGeom>
          <a:noFill/>
        </p:spPr>
      </p:pic>
      <p:pic>
        <p:nvPicPr>
          <p:cNvPr id="5124" name="Picture 4" descr="C:\Users\Admin\AppData\Local\Microsoft\Windows\Temporary Internet Files\Content.IE5\6ZSQENG8\MC900229053[1].wmf"/>
          <p:cNvPicPr>
            <a:picLocks noChangeAspect="1" noChangeArrowheads="1"/>
          </p:cNvPicPr>
          <p:nvPr/>
        </p:nvPicPr>
        <p:blipFill>
          <a:blip r:embed="rId4"/>
          <a:srcRect/>
          <a:stretch>
            <a:fillRect/>
          </a:stretch>
        </p:blipFill>
        <p:spPr bwMode="auto">
          <a:xfrm>
            <a:off x="7286644" y="214290"/>
            <a:ext cx="1441429" cy="1294652"/>
          </a:xfrm>
          <a:prstGeom prst="rect">
            <a:avLst/>
          </a:prstGeom>
          <a:noFill/>
        </p:spPr>
      </p:pic>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28728" y="0"/>
            <a:ext cx="6329378" cy="962998"/>
          </a:xfrm>
        </p:spPr>
        <p:txBody>
          <a:bodyPr>
            <a:normAutofit/>
          </a:bodyPr>
          <a:lstStyle/>
          <a:p>
            <a:r>
              <a:rPr lang="pl-PL" sz="4400" dirty="0" smtClean="0"/>
              <a:t>Słońce i opalanie</a:t>
            </a:r>
            <a:endParaRPr lang="pl-PL" sz="4400" dirty="0"/>
          </a:p>
        </p:txBody>
      </p:sp>
      <p:sp>
        <p:nvSpPr>
          <p:cNvPr id="3" name="Symbol zastępczy zawartości 2"/>
          <p:cNvSpPr>
            <a:spLocks noGrp="1"/>
          </p:cNvSpPr>
          <p:nvPr>
            <p:ph idx="1"/>
          </p:nvPr>
        </p:nvSpPr>
        <p:spPr>
          <a:xfrm>
            <a:off x="0" y="1357298"/>
            <a:ext cx="7429520" cy="5500702"/>
          </a:xfrm>
        </p:spPr>
        <p:txBody>
          <a:bodyPr>
            <a:normAutofit lnSpcReduction="10000"/>
          </a:bodyPr>
          <a:lstStyle/>
          <a:p>
            <a:r>
              <a:rPr lang="pl-PL" sz="2800" dirty="0" smtClean="0"/>
              <a:t>Pod wpływem </a:t>
            </a:r>
            <a:r>
              <a:rPr lang="pl-PL" sz="3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słońca</a:t>
            </a:r>
            <a:r>
              <a:rPr lang="pl-PL" sz="2800" dirty="0" smtClean="0"/>
              <a:t> pogrubia się warstwa rogowa naskórka i zmienia jego zabarwienie, ponieważ zwiększa się wytwarzanie barwnika zwanego melaniną. W ten sposób skóra broni się przed oparzeniem. W efekcie więc na skórze pojawiają się różne zmiany. Większość z nich jest niegroźna, ale są i takie, z których może rozwinąć się jeden z najbardziej złośliwych nowotworów – </a:t>
            </a:r>
            <a:r>
              <a:rPr lang="pl-PL" sz="3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czerniak.</a:t>
            </a:r>
            <a:br>
              <a:rPr lang="pl-PL" sz="3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br>
            <a:r>
              <a:rPr lang="pl-PL" sz="2800" dirty="0" smtClean="0"/>
              <a:t/>
            </a:r>
            <a:br>
              <a:rPr lang="pl-PL" sz="2800" dirty="0" smtClean="0"/>
            </a:br>
            <a:endParaRPr lang="pl-PL" sz="2800" dirty="0"/>
          </a:p>
        </p:txBody>
      </p:sp>
      <p:pic>
        <p:nvPicPr>
          <p:cNvPr id="7170" name="Picture 2" descr="C:\Users\Admin\AppData\Local\Microsoft\Windows\Temporary Internet Files\Content.IE5\NKQ4FO0G\MC900440405[1].png"/>
          <p:cNvPicPr>
            <a:picLocks noChangeAspect="1" noChangeArrowheads="1"/>
          </p:cNvPicPr>
          <p:nvPr/>
        </p:nvPicPr>
        <p:blipFill>
          <a:blip r:embed="rId2"/>
          <a:srcRect/>
          <a:stretch>
            <a:fillRect/>
          </a:stretch>
        </p:blipFill>
        <p:spPr bwMode="auto">
          <a:xfrm>
            <a:off x="6715140" y="428604"/>
            <a:ext cx="1214446" cy="1214447"/>
          </a:xfrm>
          <a:prstGeom prst="rect">
            <a:avLst/>
          </a:prstGeom>
          <a:noFill/>
        </p:spPr>
      </p:pic>
      <p:pic>
        <p:nvPicPr>
          <p:cNvPr id="7171" name="Picture 3" descr="C:\Users\Admin\AppData\Local\Microsoft\Windows\Temporary Internet Files\Content.IE5\M2MQ65G0\MC900439223[1].png"/>
          <p:cNvPicPr>
            <a:picLocks noChangeAspect="1" noChangeArrowheads="1"/>
          </p:cNvPicPr>
          <p:nvPr/>
        </p:nvPicPr>
        <p:blipFill>
          <a:blip r:embed="rId3"/>
          <a:srcRect/>
          <a:stretch>
            <a:fillRect/>
          </a:stretch>
        </p:blipFill>
        <p:spPr bwMode="auto">
          <a:xfrm>
            <a:off x="6786578" y="4718031"/>
            <a:ext cx="2139969" cy="2139969"/>
          </a:xfrm>
          <a:prstGeom prst="rect">
            <a:avLst/>
          </a:prstGeom>
          <a:noFill/>
        </p:spPr>
      </p:pic>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929718" cy="1071546"/>
          </a:xfrm>
        </p:spPr>
        <p:txBody>
          <a:bodyPr>
            <a:noAutofit/>
          </a:bodyPr>
          <a:lstStyle/>
          <a:p>
            <a:r>
              <a:rPr lang="pl-PL" sz="4000" dirty="0" smtClean="0"/>
              <a:t>Ochrona przed promieniowaniem</a:t>
            </a:r>
            <a:endParaRPr lang="pl-PL" sz="4000" dirty="0"/>
          </a:p>
        </p:txBody>
      </p:sp>
      <p:sp>
        <p:nvSpPr>
          <p:cNvPr id="3" name="Symbol zastępczy zawartości 2"/>
          <p:cNvSpPr>
            <a:spLocks noGrp="1"/>
          </p:cNvSpPr>
          <p:nvPr>
            <p:ph idx="1"/>
          </p:nvPr>
        </p:nvSpPr>
        <p:spPr>
          <a:xfrm>
            <a:off x="0" y="1285860"/>
            <a:ext cx="6072198" cy="5572140"/>
          </a:xfrm>
        </p:spPr>
        <p:txBody>
          <a:bodyPr>
            <a:normAutofit fontScale="92500" lnSpcReduction="20000"/>
          </a:bodyPr>
          <a:lstStyle/>
          <a:p>
            <a:r>
              <a:rPr lang="pl-PL" dirty="0" smtClean="0"/>
              <a:t>Gdy wychodzisz często na słońce, zaopatrz się w </a:t>
            </a:r>
            <a:r>
              <a:rPr lang="pl-PL" sz="35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preparaty ochronne odpowiednie dla twojej skóry. </a:t>
            </a:r>
            <a:r>
              <a:rPr lang="pl-PL" dirty="0" smtClean="0"/>
              <a:t>Ale bez względu na typ urody, jaki reprezentujesz, pamiętaj, że filtr nie powinien być niższy niż 10. </a:t>
            </a:r>
            <a:br>
              <a:rPr lang="pl-PL" dirty="0" smtClean="0"/>
            </a:br>
            <a:r>
              <a:rPr lang="pl-PL" dirty="0" smtClean="0"/>
              <a:t>Opalaj się w ruchu, najlepiej między godz. 7-11 rano i po godz. 16. Ekspozycję na słońce dobrze jest zacząć od 10-15 minut, z każdym dniem zwiększając ją o kilka minut. Pamiętaj też, że słońce opala również w cieniu, zaś nad wodą opala podwójnie, bo promienie odbijają się od powierzchni wody i - odbite - działają silniej.</a:t>
            </a:r>
            <a:endParaRPr lang="pl-PL" dirty="0"/>
          </a:p>
        </p:txBody>
      </p:sp>
      <p:pic>
        <p:nvPicPr>
          <p:cNvPr id="8194" name="Picture 2" descr="C:\Users\Admin\Desktop\pobrane (2).jpg"/>
          <p:cNvPicPr>
            <a:picLocks noChangeAspect="1" noChangeArrowheads="1"/>
          </p:cNvPicPr>
          <p:nvPr/>
        </p:nvPicPr>
        <p:blipFill>
          <a:blip r:embed="rId2"/>
          <a:srcRect/>
          <a:stretch>
            <a:fillRect/>
          </a:stretch>
        </p:blipFill>
        <p:spPr bwMode="auto">
          <a:xfrm>
            <a:off x="5572132" y="1214422"/>
            <a:ext cx="2286016" cy="1785950"/>
          </a:xfrm>
          <a:prstGeom prst="rect">
            <a:avLst/>
          </a:prstGeom>
          <a:noFill/>
        </p:spPr>
      </p:pic>
      <p:pic>
        <p:nvPicPr>
          <p:cNvPr id="5" name="Picture 2" descr="C:\Users\Admin\Desktop\pobrane (1).jpg"/>
          <p:cNvPicPr>
            <a:picLocks noChangeAspect="1" noChangeArrowheads="1"/>
          </p:cNvPicPr>
          <p:nvPr/>
        </p:nvPicPr>
        <p:blipFill>
          <a:blip r:embed="rId3"/>
          <a:srcRect/>
          <a:stretch>
            <a:fillRect/>
          </a:stretch>
        </p:blipFill>
        <p:spPr bwMode="auto">
          <a:xfrm>
            <a:off x="6286512" y="4714884"/>
            <a:ext cx="2500330" cy="2000240"/>
          </a:xfrm>
          <a:prstGeom prst="rect">
            <a:avLst/>
          </a:prstGeom>
          <a:noFill/>
        </p:spPr>
      </p:pic>
      <p:pic>
        <p:nvPicPr>
          <p:cNvPr id="6" name="Picture 4" descr="C:\Users\Admin\Desktop\pobrane (3).jpg"/>
          <p:cNvPicPr>
            <a:picLocks noChangeAspect="1" noChangeArrowheads="1"/>
          </p:cNvPicPr>
          <p:nvPr/>
        </p:nvPicPr>
        <p:blipFill>
          <a:blip r:embed="rId4"/>
          <a:srcRect/>
          <a:stretch>
            <a:fillRect/>
          </a:stretch>
        </p:blipFill>
        <p:spPr bwMode="auto">
          <a:xfrm>
            <a:off x="6072198" y="3357562"/>
            <a:ext cx="2180854" cy="1633536"/>
          </a:xfrm>
          <a:prstGeom prst="rect">
            <a:avLst/>
          </a:prstGeom>
          <a:noFill/>
        </p:spPr>
      </p:pic>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142852"/>
            <a:ext cx="7239000" cy="820122"/>
          </a:xfrm>
        </p:spPr>
        <p:txBody>
          <a:bodyPr>
            <a:normAutofit/>
          </a:bodyPr>
          <a:lstStyle/>
          <a:p>
            <a:r>
              <a:rPr lang="pl-PL" sz="4400" dirty="0" smtClean="0"/>
              <a:t>Codzienna profilaktyka</a:t>
            </a:r>
            <a:endParaRPr lang="pl-PL" sz="4400" dirty="0"/>
          </a:p>
        </p:txBody>
      </p:sp>
      <p:sp>
        <p:nvSpPr>
          <p:cNvPr id="3" name="Symbol zastępczy zawartości 2"/>
          <p:cNvSpPr>
            <a:spLocks noGrp="1"/>
          </p:cNvSpPr>
          <p:nvPr>
            <p:ph idx="1"/>
          </p:nvPr>
        </p:nvSpPr>
        <p:spPr>
          <a:xfrm>
            <a:off x="0" y="1142984"/>
            <a:ext cx="7500958" cy="5715016"/>
          </a:xfrm>
        </p:spPr>
        <p:txBody>
          <a:bodyPr>
            <a:normAutofit fontScale="92500" lnSpcReduction="20000"/>
          </a:bodyPr>
          <a:lstStyle/>
          <a:p>
            <a:r>
              <a:rPr lang="pl-PL" dirty="0" smtClean="0"/>
              <a:t>Na co powinniśmy zwrócić szczególną uwagę?  Amerykanie stosują </a:t>
            </a:r>
            <a:r>
              <a:rPr lang="pl-PL" sz="35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regułę ABCD</a:t>
            </a:r>
            <a:r>
              <a:rPr lang="pl-PL" dirty="0" smtClean="0"/>
              <a:t>, co oznacza, że:</a:t>
            </a:r>
          </a:p>
          <a:p>
            <a:r>
              <a:rPr lang="pl-PL" dirty="0" smtClean="0"/>
              <a:t>A oznacza : asymetrię znamienia, niepokojące jest jeśli jedna połowa znamienia różni się od drugiej,</a:t>
            </a:r>
          </a:p>
          <a:p>
            <a:r>
              <a:rPr lang="pl-PL" dirty="0" smtClean="0"/>
              <a:t>B oznacza: obrzeże znamienia (ang. border), niepokojące jest, jeśli wykazuje  nierówności;</a:t>
            </a:r>
          </a:p>
          <a:p>
            <a:r>
              <a:rPr lang="pl-PL" dirty="0" smtClean="0"/>
              <a:t>C oznacza: kolor znamienia (ang. color),  niepokojące jest jeśli jest różny w różnych częściach znamienia (od barwy białej i niebieskawej, do czerwonej, brązowej i czarnej)</a:t>
            </a:r>
          </a:p>
          <a:p>
            <a:r>
              <a:rPr lang="pl-PL" dirty="0" smtClean="0"/>
              <a:t>D oznacza: średnicę znamienia ( ang. diameter ) – należy zwrócić szczególną uwagę na każde znamię, które ma 6 mm średnicy lub więcej, a także na każde, które powiększyło się lub wzniosło ponad powierzchnię skóry.</a:t>
            </a:r>
          </a:p>
          <a:p>
            <a:endParaRPr lang="pl-PL" dirty="0"/>
          </a:p>
        </p:txBody>
      </p:sp>
      <p:pic>
        <p:nvPicPr>
          <p:cNvPr id="1026" name="Picture 2" descr="C:\Users\Admin\AppData\Local\Microsoft\Windows\Temporary Internet Files\Content.IE5\NKQ4FO0G\MP900427642[1].jpg"/>
          <p:cNvPicPr>
            <a:picLocks noChangeAspect="1" noChangeArrowheads="1"/>
          </p:cNvPicPr>
          <p:nvPr/>
        </p:nvPicPr>
        <p:blipFill>
          <a:blip r:embed="rId2" cstate="print"/>
          <a:srcRect/>
          <a:stretch>
            <a:fillRect/>
          </a:stretch>
        </p:blipFill>
        <p:spPr bwMode="auto">
          <a:xfrm>
            <a:off x="7358082" y="5072074"/>
            <a:ext cx="1571612" cy="1571612"/>
          </a:xfrm>
          <a:prstGeom prst="rect">
            <a:avLst/>
          </a:prstGeom>
          <a:noFill/>
        </p:spPr>
      </p:pic>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0100" y="142852"/>
            <a:ext cx="6400816" cy="820122"/>
          </a:xfrm>
        </p:spPr>
        <p:txBody>
          <a:bodyPr>
            <a:normAutofit/>
          </a:bodyPr>
          <a:lstStyle/>
          <a:p>
            <a:r>
              <a:rPr lang="pl-PL" sz="4400" dirty="0" smtClean="0"/>
              <a:t>Małe Podsumowanie.</a:t>
            </a:r>
            <a:endParaRPr lang="pl-PL" sz="4400" dirty="0"/>
          </a:p>
        </p:txBody>
      </p:sp>
      <p:sp>
        <p:nvSpPr>
          <p:cNvPr id="3" name="Symbol zastępczy zawartości 2"/>
          <p:cNvSpPr>
            <a:spLocks noGrp="1"/>
          </p:cNvSpPr>
          <p:nvPr>
            <p:ph idx="1"/>
          </p:nvPr>
        </p:nvSpPr>
        <p:spPr>
          <a:xfrm>
            <a:off x="0" y="1000108"/>
            <a:ext cx="7215206" cy="6000792"/>
          </a:xfrm>
        </p:spPr>
        <p:txBody>
          <a:bodyPr>
            <a:normAutofit fontScale="85000" lnSpcReduction="20000"/>
          </a:bodyPr>
          <a:lstStyle/>
          <a:p>
            <a:r>
              <a:rPr lang="pl-PL" sz="2800" dirty="0" smtClean="0"/>
              <a:t>Można zmniejszyć ryzyko pojawienia się </a:t>
            </a:r>
            <a:r>
              <a:rPr lang="pl-PL" sz="2800" dirty="0" smtClean="0">
                <a:hlinkClick r:id="rId2"/>
              </a:rPr>
              <a:t>czerniaka złośliwego</a:t>
            </a:r>
            <a:r>
              <a:rPr lang="pl-PL" sz="2800" dirty="0" smtClean="0"/>
              <a:t> skóry za pomocą:</a:t>
            </a:r>
          </a:p>
          <a:p>
            <a:r>
              <a:rPr lang="pl-PL" sz="2800" dirty="0" smtClean="0"/>
              <a:t>unikania słońca,</a:t>
            </a:r>
          </a:p>
          <a:p>
            <a:r>
              <a:rPr lang="pl-PL" sz="2800" dirty="0" smtClean="0"/>
              <a:t>unikania korzystania z solariów,</a:t>
            </a:r>
          </a:p>
          <a:p>
            <a:r>
              <a:rPr lang="pl-PL" sz="2800" dirty="0" smtClean="0"/>
              <a:t>unikania </a:t>
            </a:r>
            <a:r>
              <a:rPr lang="pl-PL" sz="2800" dirty="0" smtClean="0">
                <a:hlinkClick r:id="rId3"/>
              </a:rPr>
              <a:t>oparzeń skóry</a:t>
            </a:r>
            <a:r>
              <a:rPr lang="pl-PL" sz="2800" dirty="0" smtClean="0"/>
              <a:t>,</a:t>
            </a:r>
          </a:p>
          <a:p>
            <a:r>
              <a:rPr lang="pl-PL" sz="2800" dirty="0" smtClean="0"/>
              <a:t>stosowania filtrów ochronnych,</a:t>
            </a:r>
          </a:p>
          <a:p>
            <a:r>
              <a:rPr lang="pl-PL" sz="2800" dirty="0" smtClean="0"/>
              <a:t>przebywania na słońcu tylko w godzinach, kiedy </a:t>
            </a:r>
            <a:r>
              <a:rPr lang="pl-PL" sz="2800" dirty="0" smtClean="0">
                <a:hlinkClick r:id="rId4"/>
              </a:rPr>
              <a:t>promieniowanie UV</a:t>
            </a:r>
            <a:r>
              <a:rPr lang="pl-PL" sz="2800" dirty="0" smtClean="0"/>
              <a:t> jest słabsze.</a:t>
            </a:r>
          </a:p>
          <a:p>
            <a:r>
              <a:rPr lang="pl-PL" sz="2800" dirty="0" smtClean="0"/>
              <a:t>Pamiętaj! Nigdy nie zasypiaj, gdy się opalasz – to niemal pewne oparzenie!</a:t>
            </a:r>
          </a:p>
          <a:p>
            <a:r>
              <a:rPr lang="pl-PL" sz="2800" dirty="0" smtClean="0"/>
              <a:t>Jadaj dużo świeżych owoców i warzyw. Są bogate w antyoksydanty (witaminy C, E, beta-karoten), które minimalizują skutki szkodliwego działania promieni </a:t>
            </a:r>
            <a:r>
              <a:rPr lang="pl-PL" dirty="0" smtClean="0"/>
              <a:t>słonecznych.</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endParaRPr lang="pl-PL" dirty="0"/>
          </a:p>
        </p:txBody>
      </p:sp>
      <p:pic>
        <p:nvPicPr>
          <p:cNvPr id="10243" name="Picture 3" descr="C:\Users\Admin\Desktop\pobrane (3).jpg"/>
          <p:cNvPicPr>
            <a:picLocks noChangeAspect="1" noChangeArrowheads="1"/>
          </p:cNvPicPr>
          <p:nvPr/>
        </p:nvPicPr>
        <p:blipFill>
          <a:blip r:embed="rId5"/>
          <a:srcRect/>
          <a:stretch>
            <a:fillRect/>
          </a:stretch>
        </p:blipFill>
        <p:spPr bwMode="auto">
          <a:xfrm>
            <a:off x="6429388" y="1142984"/>
            <a:ext cx="1928826" cy="2286016"/>
          </a:xfrm>
          <a:prstGeom prst="rect">
            <a:avLst/>
          </a:prstGeom>
          <a:noFill/>
        </p:spPr>
      </p:pic>
      <p:pic>
        <p:nvPicPr>
          <p:cNvPr id="10244" name="Picture 4" descr="C:\Users\Admin\AppData\Local\Microsoft\Windows\Temporary Internet Files\Content.IE5\M2MQ65G0\MC900439222[1].png"/>
          <p:cNvPicPr>
            <a:picLocks noChangeAspect="1" noChangeArrowheads="1"/>
          </p:cNvPicPr>
          <p:nvPr/>
        </p:nvPicPr>
        <p:blipFill>
          <a:blip r:embed="rId6"/>
          <a:srcRect/>
          <a:stretch>
            <a:fillRect/>
          </a:stretch>
        </p:blipFill>
        <p:spPr bwMode="auto">
          <a:xfrm>
            <a:off x="7143768" y="5108496"/>
            <a:ext cx="1795661" cy="1749504"/>
          </a:xfrm>
          <a:prstGeom prst="rect">
            <a:avLst/>
          </a:prstGeom>
          <a:noFill/>
        </p:spPr>
      </p:pic>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0"/>
            <a:ext cx="7239000" cy="822944"/>
          </a:xfrm>
        </p:spPr>
        <p:txBody>
          <a:bodyPr/>
          <a:lstStyle/>
          <a:p>
            <a:r>
              <a:rPr lang="pl-PL" dirty="0" smtClean="0"/>
              <a:t>Szczególnie zagrożeni</a:t>
            </a:r>
            <a:endParaRPr lang="pl-PL" dirty="0"/>
          </a:p>
        </p:txBody>
      </p:sp>
      <p:sp>
        <p:nvSpPr>
          <p:cNvPr id="3" name="Symbol zastępczy zawartości 2"/>
          <p:cNvSpPr>
            <a:spLocks noGrp="1"/>
          </p:cNvSpPr>
          <p:nvPr>
            <p:ph idx="1"/>
          </p:nvPr>
        </p:nvSpPr>
        <p:spPr>
          <a:xfrm>
            <a:off x="0" y="1142984"/>
            <a:ext cx="8001024" cy="5715016"/>
          </a:xfrm>
        </p:spPr>
        <p:txBody>
          <a:bodyPr>
            <a:normAutofit fontScale="85000" lnSpcReduction="20000"/>
          </a:bodyPr>
          <a:lstStyle/>
          <a:p>
            <a:pPr>
              <a:buFont typeface="Wingdings" pitchFamily="2" charset="2"/>
              <a:buChar char="v"/>
            </a:pPr>
            <a:r>
              <a:rPr lang="pl-PL" dirty="0" smtClean="0"/>
              <a:t>Istnieją osoby, które są szczególnie zagrożone. Są to osoby:</a:t>
            </a:r>
          </a:p>
          <a:p>
            <a:pPr>
              <a:buFont typeface="Wingdings" pitchFamily="2" charset="2"/>
              <a:buChar char="v"/>
            </a:pPr>
            <a:r>
              <a:rPr lang="pl-PL" dirty="0" smtClean="0"/>
              <a:t>z jasną karnacją, o włosach blond lub rudych i niebieskich oczach, ze względu na mniejszą zawartość barwnika (melaniny)</a:t>
            </a:r>
          </a:p>
          <a:p>
            <a:r>
              <a:rPr lang="pl-PL" dirty="0" smtClean="0"/>
              <a:t>narażone w dzieciństwie na przewlekłe nasłonecznienie lub oparzenia słoneczne</a:t>
            </a:r>
          </a:p>
          <a:p>
            <a:r>
              <a:rPr lang="pl-PL" dirty="0" smtClean="0"/>
              <a:t>na co dzień spędzające czas w pomieszczeniach i korzystające z intensywnego słońca podczas urlopu</a:t>
            </a:r>
          </a:p>
          <a:p>
            <a:r>
              <a:rPr lang="pl-PL" dirty="0" smtClean="0"/>
              <a:t>nie stosujące lub niewłaściwie korzystające z </a:t>
            </a:r>
            <a:r>
              <a:rPr lang="pl-PL" dirty="0" smtClean="0">
                <a:hlinkClick r:id="rId2"/>
              </a:rPr>
              <a:t>ochrony przeciwsłonecznej</a:t>
            </a:r>
            <a:endParaRPr lang="pl-PL" dirty="0" smtClean="0"/>
          </a:p>
          <a:p>
            <a:r>
              <a:rPr lang="pl-PL" dirty="0" smtClean="0"/>
              <a:t>korzystające często z solarium i lamp kwarcowych</a:t>
            </a:r>
          </a:p>
          <a:p>
            <a:r>
              <a:rPr lang="pl-PL" dirty="0" smtClean="0"/>
              <a:t>z licznymi znamionami barwnikowymi</a:t>
            </a:r>
          </a:p>
          <a:p>
            <a:r>
              <a:rPr lang="pl-PL" dirty="0" smtClean="0"/>
              <a:t>z przebytym wcześniej czerniakiem</a:t>
            </a:r>
          </a:p>
          <a:p>
            <a:r>
              <a:rPr lang="pl-PL" dirty="0" smtClean="0"/>
              <a:t>z czerniakiem w rodzinie</a:t>
            </a:r>
          </a:p>
          <a:p>
            <a:r>
              <a:rPr lang="pl-PL" dirty="0" smtClean="0"/>
              <a:t>w każdym wieku, jednak ostatnio czerniak stał się najczęstszym nowotworem, na jaki chorują młode kobiety</a:t>
            </a:r>
          </a:p>
          <a:p>
            <a:r>
              <a:rPr lang="pl-PL" dirty="0" smtClean="0"/>
              <a:t/>
            </a:r>
            <a:br>
              <a:rPr lang="pl-PL" dirty="0" smtClean="0"/>
            </a:br>
            <a:endParaRPr lang="pl-PL" dirty="0"/>
          </a:p>
        </p:txBody>
      </p:sp>
      <p:pic>
        <p:nvPicPr>
          <p:cNvPr id="3075" name="Picture 3" descr="C:\Users\Admin\AppData\Local\Microsoft\Windows\Temporary Internet Files\Content.IE5\PJTF95YX\MC900217394[1].wmf"/>
          <p:cNvPicPr>
            <a:picLocks noChangeAspect="1" noChangeArrowheads="1"/>
          </p:cNvPicPr>
          <p:nvPr/>
        </p:nvPicPr>
        <p:blipFill>
          <a:blip r:embed="rId3"/>
          <a:srcRect/>
          <a:stretch>
            <a:fillRect/>
          </a:stretch>
        </p:blipFill>
        <p:spPr bwMode="auto">
          <a:xfrm>
            <a:off x="7000892" y="3786190"/>
            <a:ext cx="1819656" cy="1753819"/>
          </a:xfrm>
          <a:prstGeom prst="rect">
            <a:avLst/>
          </a:prstGeom>
          <a:noFill/>
        </p:spPr>
      </p:pic>
      <p:pic>
        <p:nvPicPr>
          <p:cNvPr id="3076" name="Picture 4" descr="C:\Users\Admin\AppData\Local\Microsoft\Windows\Temporary Internet Files\Content.IE5\ZP0DU2MT\MC900359487[1].wmf"/>
          <p:cNvPicPr>
            <a:picLocks noChangeAspect="1" noChangeArrowheads="1"/>
          </p:cNvPicPr>
          <p:nvPr/>
        </p:nvPicPr>
        <p:blipFill>
          <a:blip r:embed="rId4"/>
          <a:srcRect/>
          <a:stretch>
            <a:fillRect/>
          </a:stretch>
        </p:blipFill>
        <p:spPr bwMode="auto">
          <a:xfrm>
            <a:off x="7072330" y="2357430"/>
            <a:ext cx="1873606" cy="1388059"/>
          </a:xfrm>
          <a:prstGeom prst="rect">
            <a:avLst/>
          </a:prstGeom>
          <a:noFill/>
        </p:spPr>
      </p:pic>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6900882" cy="1463039"/>
          </a:xfrm>
        </p:spPr>
        <p:txBody>
          <a:bodyPr>
            <a:normAutofit/>
          </a:bodyPr>
          <a:lstStyle/>
          <a:p>
            <a:pPr algn="ctr"/>
            <a:r>
              <a:rPr lang="pl-PL" dirty="0" smtClean="0"/>
              <a:t>Pamiętaj lepiej zapobiegać niż leczyć!</a:t>
            </a:r>
            <a:endParaRPr lang="pl-PL" dirty="0"/>
          </a:p>
        </p:txBody>
      </p:sp>
      <p:sp>
        <p:nvSpPr>
          <p:cNvPr id="3" name="Symbol zastępczy zawartości 2"/>
          <p:cNvSpPr>
            <a:spLocks noGrp="1"/>
          </p:cNvSpPr>
          <p:nvPr>
            <p:ph idx="1"/>
          </p:nvPr>
        </p:nvSpPr>
        <p:spPr>
          <a:xfrm>
            <a:off x="500034" y="1500174"/>
            <a:ext cx="7572428" cy="5143536"/>
          </a:xfrm>
        </p:spPr>
        <p:txBody>
          <a:bodyPr>
            <a:normAutofit fontScale="92500" lnSpcReduction="10000"/>
          </a:bodyPr>
          <a:lstStyle/>
          <a:p>
            <a:r>
              <a:rPr lang="pl-PL" dirty="0" smtClean="0"/>
              <a:t>Nie pozwól by choroba Cie pokonała.</a:t>
            </a:r>
          </a:p>
          <a:p>
            <a:r>
              <a:rPr lang="pl-PL" dirty="0" smtClean="0"/>
              <a:t>Zadbaj o siebie .</a:t>
            </a:r>
            <a:r>
              <a:rPr lang="pl-PL" dirty="0" smtClean="0">
                <a:sym typeface="Wingdings" pitchFamily="2" charset="2"/>
              </a:rPr>
              <a:t></a:t>
            </a:r>
            <a:endParaRPr lang="pl-PL" dirty="0" smtClean="0"/>
          </a:p>
          <a:p>
            <a:endParaRPr lang="pl-PL" dirty="0" smtClean="0"/>
          </a:p>
          <a:p>
            <a:endParaRPr lang="pl-PL" dirty="0" smtClean="0"/>
          </a:p>
          <a:p>
            <a:endParaRPr lang="pl-PL" dirty="0" smtClean="0"/>
          </a:p>
          <a:p>
            <a:pPr>
              <a:buNone/>
            </a:pPr>
            <a:endParaRPr lang="pl-PL" dirty="0" smtClean="0"/>
          </a:p>
          <a:p>
            <a:endParaRPr lang="pl-PL" dirty="0" smtClean="0"/>
          </a:p>
          <a:p>
            <a:endParaRPr lang="pl-PL" dirty="0" smtClean="0"/>
          </a:p>
          <a:p>
            <a:endParaRPr lang="pl-PL" dirty="0" smtClean="0"/>
          </a:p>
          <a:p>
            <a:endParaRPr lang="pl-PL" dirty="0" smtClean="0"/>
          </a:p>
          <a:p>
            <a:pPr>
              <a:buNone/>
            </a:pPr>
            <a:r>
              <a:rPr lang="pl-PL" b="1" i="1" dirty="0" smtClean="0">
                <a:solidFill>
                  <a:schemeClr val="accent1">
                    <a:lumMod val="75000"/>
                  </a:schemeClr>
                </a:solidFill>
                <a:latin typeface="Brush Script MT" pitchFamily="66" charset="0"/>
              </a:rPr>
              <a:t>                                      </a:t>
            </a:r>
            <a:endParaRPr lang="pl-PL" b="1" i="1" dirty="0" smtClean="0">
              <a:solidFill>
                <a:schemeClr val="accent2">
                  <a:lumMod val="75000"/>
                </a:schemeClr>
              </a:solidFill>
              <a:latin typeface="Brush Script MT" pitchFamily="66" charset="0"/>
            </a:endParaRPr>
          </a:p>
          <a:p>
            <a:pPr>
              <a:buNone/>
            </a:pPr>
            <a:r>
              <a:rPr lang="pl-PL" b="1" i="1" dirty="0" smtClean="0">
                <a:solidFill>
                  <a:schemeClr val="accent1">
                    <a:lumMod val="75000"/>
                  </a:schemeClr>
                </a:solidFill>
                <a:latin typeface="Brush Script MT" pitchFamily="66" charset="0"/>
              </a:rPr>
              <a:t>                               Przygotowała </a:t>
            </a:r>
            <a:r>
              <a:rPr lang="pl-PL" b="1" i="1" dirty="0" smtClean="0">
                <a:solidFill>
                  <a:srgbClr val="7030A0"/>
                </a:solidFill>
                <a:latin typeface="Brush Script MT" pitchFamily="66" charset="0"/>
              </a:rPr>
              <a:t>Joanna</a:t>
            </a:r>
            <a:r>
              <a:rPr lang="pl-PL" b="1" i="1" dirty="0" smtClean="0">
                <a:latin typeface="Brush Script MT" pitchFamily="66" charset="0"/>
              </a:rPr>
              <a:t> </a:t>
            </a:r>
            <a:r>
              <a:rPr lang="pl-PL" b="1" i="1" dirty="0" smtClean="0">
                <a:solidFill>
                  <a:schemeClr val="accent2">
                    <a:lumMod val="75000"/>
                  </a:schemeClr>
                </a:solidFill>
                <a:latin typeface="Brush Script MT" pitchFamily="66" charset="0"/>
              </a:rPr>
              <a:t>Łabaj  Klasa </a:t>
            </a:r>
            <a:r>
              <a:rPr lang="pl-PL" b="1" i="1" dirty="0" smtClean="0">
                <a:solidFill>
                  <a:srgbClr val="92D050"/>
                </a:solidFill>
                <a:latin typeface="Brush Script MT" pitchFamily="66" charset="0"/>
              </a:rPr>
              <a:t>1 a LO </a:t>
            </a:r>
          </a:p>
          <a:p>
            <a:pPr>
              <a:buNone/>
            </a:pPr>
            <a:endParaRPr lang="pl-PL" b="1" i="1" dirty="0" smtClean="0">
              <a:solidFill>
                <a:schemeClr val="accent2">
                  <a:lumMod val="75000"/>
                </a:schemeClr>
              </a:solidFill>
              <a:latin typeface="Brush Script MT" pitchFamily="66" charset="0"/>
            </a:endParaRPr>
          </a:p>
        </p:txBody>
      </p:sp>
      <p:pic>
        <p:nvPicPr>
          <p:cNvPr id="4" name="Picture 3" descr="C:\Users\Admin\Desktop\0a73c69a8fe44cd4f2e23b1ce919f765_XL.jpg"/>
          <p:cNvPicPr>
            <a:picLocks noChangeAspect="1" noChangeArrowheads="1"/>
          </p:cNvPicPr>
          <p:nvPr/>
        </p:nvPicPr>
        <p:blipFill>
          <a:blip r:embed="rId2"/>
          <a:srcRect/>
          <a:stretch>
            <a:fillRect/>
          </a:stretch>
        </p:blipFill>
        <p:spPr bwMode="auto">
          <a:xfrm>
            <a:off x="1357290" y="2357430"/>
            <a:ext cx="4960466" cy="3433745"/>
          </a:xfrm>
          <a:prstGeom prst="rect">
            <a:avLst/>
          </a:prstGeom>
          <a:noFill/>
        </p:spPr>
      </p:pic>
      <p:pic>
        <p:nvPicPr>
          <p:cNvPr id="5122" name="Picture 2" descr="C:\Users\Admin\AppData\Local\Microsoft\Windows\Temporary Internet Files\Content.IE5\LRFW60HQ\MC900439223[1].png"/>
          <p:cNvPicPr>
            <a:picLocks noChangeAspect="1" noChangeArrowheads="1"/>
          </p:cNvPicPr>
          <p:nvPr/>
        </p:nvPicPr>
        <p:blipFill>
          <a:blip r:embed="rId3" cstate="print"/>
          <a:srcRect/>
          <a:stretch>
            <a:fillRect/>
          </a:stretch>
        </p:blipFill>
        <p:spPr bwMode="auto">
          <a:xfrm>
            <a:off x="6429388" y="928670"/>
            <a:ext cx="1712913" cy="1712913"/>
          </a:xfrm>
          <a:prstGeom prst="rect">
            <a:avLst/>
          </a:prstGeom>
          <a:noFill/>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85918" y="0"/>
            <a:ext cx="5000660" cy="748684"/>
          </a:xfrm>
        </p:spPr>
        <p:txBody>
          <a:bodyPr>
            <a:noAutofit/>
          </a:bodyPr>
          <a:lstStyle/>
          <a:p>
            <a:r>
              <a:rPr lang="pl-PL" sz="4400" dirty="0" smtClean="0"/>
              <a:t>Coś o chorobie</a:t>
            </a:r>
            <a:endParaRPr lang="pl-PL" sz="4400" dirty="0"/>
          </a:p>
        </p:txBody>
      </p:sp>
      <p:sp>
        <p:nvSpPr>
          <p:cNvPr id="3" name="Symbol zastępczy zawartości 2"/>
          <p:cNvSpPr>
            <a:spLocks noGrp="1"/>
          </p:cNvSpPr>
          <p:nvPr>
            <p:ph idx="1"/>
          </p:nvPr>
        </p:nvSpPr>
        <p:spPr>
          <a:xfrm>
            <a:off x="0" y="928670"/>
            <a:ext cx="7929586" cy="5929330"/>
          </a:xfrm>
        </p:spPr>
        <p:txBody>
          <a:bodyPr>
            <a:normAutofit fontScale="85000" lnSpcReduction="20000"/>
          </a:bodyPr>
          <a:lstStyle/>
          <a:p>
            <a:r>
              <a:rPr lang="pl-PL" b="1" dirty="0" smtClean="0"/>
              <a:t>Aby chronić siebie przed tą chorobą najpierw trzeba ją dobrze poznać.</a:t>
            </a:r>
          </a:p>
          <a:p>
            <a:r>
              <a:rPr lang="pl-PL" dirty="0" smtClean="0"/>
              <a:t> Wyróżnia się kilka odmian czerniaka różniących się częstością występowania i rokowaniem;</a:t>
            </a:r>
          </a:p>
          <a:p>
            <a:r>
              <a:rPr lang="pl-PL" b="1" dirty="0" smtClean="0"/>
              <a:t>Czerniak szerzący się powierzchownie</a:t>
            </a:r>
            <a:r>
              <a:rPr lang="pl-PL" dirty="0" smtClean="0"/>
              <a:t>  najczęstsza odmiana (60-70% przypadków), na ogół powstaje na podłożu znamion barwnikowych, zazwyczaj atypowych (dysplastycznych);</a:t>
            </a:r>
          </a:p>
          <a:p>
            <a:r>
              <a:rPr lang="pl-PL" b="1" dirty="0" smtClean="0"/>
              <a:t>Czerniak wywodzący się z plamy soczewicowatej </a:t>
            </a:r>
            <a:r>
              <a:rPr lang="pl-PL" dirty="0" smtClean="0"/>
              <a:t>stanowi 5-20% przypadków;</a:t>
            </a:r>
          </a:p>
          <a:p>
            <a:r>
              <a:rPr lang="pl-PL" b="1" dirty="0" smtClean="0"/>
              <a:t>Czerniak guzkowy</a:t>
            </a:r>
            <a:r>
              <a:rPr lang="pl-PL" dirty="0" smtClean="0"/>
              <a:t> najgorzej rokująca odmiana, stanowi 10-30% przypadków, wychodzi ze znamion barwnikowych bądź ze skóry zdrowej;</a:t>
            </a:r>
          </a:p>
          <a:p>
            <a:r>
              <a:rPr lang="pl-PL" b="1" dirty="0" smtClean="0"/>
              <a:t>Czerniak umiejscowiony na kończynach wychodzący z plam soczewicowatych</a:t>
            </a:r>
            <a:r>
              <a:rPr lang="pl-PL" dirty="0" smtClean="0"/>
              <a:t>  stanowi 5% przypadków;</a:t>
            </a:r>
          </a:p>
          <a:p>
            <a:r>
              <a:rPr lang="pl-PL" b="1" dirty="0" smtClean="0"/>
              <a:t>Czerniak wywodzący się ze znamion błękitnych</a:t>
            </a:r>
            <a:r>
              <a:rPr lang="pl-PL" dirty="0" smtClean="0"/>
              <a:t>  jest bardzo rzadki</a:t>
            </a:r>
          </a:p>
          <a:p>
            <a:r>
              <a:rPr lang="pl-PL" b="1" dirty="0" smtClean="0"/>
              <a:t>Czerniak bezbarwnikowy</a:t>
            </a:r>
            <a:r>
              <a:rPr lang="pl-PL" dirty="0" smtClean="0"/>
              <a:t>  jedna z najcięższych postaci nowotworu.</a:t>
            </a:r>
          </a:p>
          <a:p>
            <a:endParaRPr lang="pl-PL" dirty="0"/>
          </a:p>
        </p:txBody>
      </p:sp>
      <p:pic>
        <p:nvPicPr>
          <p:cNvPr id="1028" name="Picture 4" descr="C:\Users\Admin\AppData\Local\Microsoft\Windows\Temporary Internet Files\Content.IE5\LRFW60HQ\MC900438738[1].jpg"/>
          <p:cNvPicPr>
            <a:picLocks noChangeAspect="1" noChangeArrowheads="1"/>
          </p:cNvPicPr>
          <p:nvPr/>
        </p:nvPicPr>
        <p:blipFill>
          <a:blip r:embed="rId2" cstate="print"/>
          <a:srcRect/>
          <a:stretch>
            <a:fillRect/>
          </a:stretch>
        </p:blipFill>
        <p:spPr bwMode="auto">
          <a:xfrm>
            <a:off x="7429520" y="1928802"/>
            <a:ext cx="1714480" cy="1857356"/>
          </a:xfrm>
          <a:prstGeom prst="rect">
            <a:avLst/>
          </a:prstGeom>
          <a:noFill/>
        </p:spPr>
      </p:pic>
      <p:pic>
        <p:nvPicPr>
          <p:cNvPr id="1029" name="Picture 5" descr="C:\Users\Admin\AppData\Local\Microsoft\Windows\Temporary Internet Files\Content.IE5\S95PTY7Y\MC900229773[1].wmf"/>
          <p:cNvPicPr>
            <a:picLocks noChangeAspect="1" noChangeArrowheads="1"/>
          </p:cNvPicPr>
          <p:nvPr/>
        </p:nvPicPr>
        <p:blipFill>
          <a:blip r:embed="rId3"/>
          <a:srcRect/>
          <a:stretch>
            <a:fillRect/>
          </a:stretch>
        </p:blipFill>
        <p:spPr bwMode="auto">
          <a:xfrm>
            <a:off x="7500958" y="5357826"/>
            <a:ext cx="1428760" cy="1273679"/>
          </a:xfrm>
          <a:prstGeom prst="rect">
            <a:avLst/>
          </a:prstGeom>
          <a:noFill/>
        </p:spPr>
      </p:pic>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8662" y="428604"/>
            <a:ext cx="7239000" cy="822944"/>
          </a:xfrm>
        </p:spPr>
        <p:txBody>
          <a:bodyPr>
            <a:normAutofit fontScale="90000"/>
          </a:bodyPr>
          <a:lstStyle/>
          <a:p>
            <a:r>
              <a:rPr lang="pl-PL" sz="4900" dirty="0" smtClean="0"/>
              <a:t>Czerniak - objawy</a:t>
            </a:r>
            <a:r>
              <a:rPr lang="pl-PL" dirty="0" smtClean="0"/>
              <a:t/>
            </a:r>
            <a:br>
              <a:rPr lang="pl-PL" dirty="0" smtClean="0"/>
            </a:br>
            <a:endParaRPr lang="pl-PL" dirty="0"/>
          </a:p>
        </p:txBody>
      </p:sp>
      <p:sp>
        <p:nvSpPr>
          <p:cNvPr id="3" name="Symbol zastępczy zawartości 2"/>
          <p:cNvSpPr>
            <a:spLocks noGrp="1"/>
          </p:cNvSpPr>
          <p:nvPr>
            <p:ph idx="1"/>
          </p:nvPr>
        </p:nvSpPr>
        <p:spPr>
          <a:xfrm>
            <a:off x="457200" y="1071546"/>
            <a:ext cx="7239000" cy="5384190"/>
          </a:xfrm>
        </p:spPr>
        <p:txBody>
          <a:bodyPr>
            <a:normAutofit fontScale="92500" lnSpcReduction="20000"/>
          </a:bodyPr>
          <a:lstStyle/>
          <a:p>
            <a:r>
              <a:rPr lang="pl-PL" dirty="0" smtClean="0"/>
              <a:t>pojawienie się czerwonawej obwódki zapalnej; </a:t>
            </a:r>
          </a:p>
          <a:p>
            <a:r>
              <a:rPr lang="pl-PL" dirty="0" smtClean="0"/>
              <a:t>powiększanie się znamienia i sączące owrzodzenia w jego obrębie;</a:t>
            </a:r>
          </a:p>
          <a:p>
            <a:r>
              <a:rPr lang="pl-PL" dirty="0" smtClean="0"/>
              <a:t>brodawkowaty (postępujący!) przerost powierzchni znamienia;</a:t>
            </a:r>
          </a:p>
          <a:p>
            <a:r>
              <a:rPr lang="pl-PL" dirty="0" smtClean="0"/>
              <a:t>świąd skóry w pobliżu znamienia.</a:t>
            </a:r>
          </a:p>
          <a:p>
            <a:pPr>
              <a:buNone/>
            </a:pPr>
            <a:r>
              <a:rPr lang="pl-PL"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Leczenie:</a:t>
            </a:r>
          </a:p>
          <a:p>
            <a:pPr>
              <a:buNone/>
            </a:pPr>
            <a:r>
              <a:rPr lang="pl-PL" dirty="0" smtClean="0"/>
              <a:t>   Czerniaki wymagają bardzo intensywnego leczenia – chirurgicznego i chemioterapii. Zazwyczaj najpierw zaleca się profilaktyczne naświetlania, następnie usuwa się zmianę z minimum 1cm marginesem zdrowej tkanki, a później przeprowadza się </a:t>
            </a:r>
            <a:r>
              <a:rPr lang="pl-PL" dirty="0" err="1" smtClean="0"/>
              <a:t>się</a:t>
            </a:r>
            <a:r>
              <a:rPr lang="pl-PL" dirty="0" smtClean="0"/>
              <a:t> chemioterapię. Są również (z dość dobrym wynikiem) próby stosowania swoistych szczepionek.</a:t>
            </a:r>
          </a:p>
          <a:p>
            <a:endParaRPr lang="pl-PL" dirty="0"/>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71604" y="214290"/>
            <a:ext cx="5257808" cy="928686"/>
          </a:xfrm>
        </p:spPr>
        <p:txBody>
          <a:bodyPr/>
          <a:lstStyle/>
          <a:p>
            <a:r>
              <a:rPr lang="pl-PL" sz="4800" i="1" dirty="0" smtClean="0"/>
              <a:t>Ciekawostka</a:t>
            </a:r>
            <a:r>
              <a:rPr lang="pl-PL" dirty="0" smtClean="0"/>
              <a:t>.</a:t>
            </a:r>
            <a:endParaRPr lang="pl-PL" dirty="0"/>
          </a:p>
        </p:txBody>
      </p:sp>
      <p:sp>
        <p:nvSpPr>
          <p:cNvPr id="3" name="Symbol zastępczy zawartości 2"/>
          <p:cNvSpPr>
            <a:spLocks noGrp="1"/>
          </p:cNvSpPr>
          <p:nvPr>
            <p:ph idx="1"/>
          </p:nvPr>
        </p:nvSpPr>
        <p:spPr>
          <a:xfrm>
            <a:off x="0" y="1214422"/>
            <a:ext cx="7696200" cy="5643578"/>
          </a:xfrm>
        </p:spPr>
        <p:txBody>
          <a:bodyPr>
            <a:normAutofit fontScale="92500"/>
          </a:bodyPr>
          <a:lstStyle/>
          <a:p>
            <a:pPr fontAlgn="base"/>
            <a:r>
              <a:rPr lang="pl-PL" dirty="0" smtClean="0"/>
              <a:t>Rak skóry jest  najczęściej rozpoznawanym  nowotworem złośliwym, wyprzedza raka płuc, piersi, jelita grubego i raka prostaty. Nowotwory rozwijają się przede wszystkim na obszarach skóry narażonych na słońce, w tym skóry głowy, twarzy, warg, uszu, szyi, klatki piersiowej, ramion i dłoni oraz na nogach u kobiet.</a:t>
            </a:r>
          </a:p>
          <a:p>
            <a:pPr fontAlgn="base"/>
            <a:r>
              <a:rPr lang="pl-PL" dirty="0" smtClean="0"/>
              <a:t> Wbrew powszechnej koncepcji, rak skóry dotyka ludzi wszystkich odcieni skóry, w tym z ciemniejszych </a:t>
            </a:r>
            <a:r>
              <a:rPr lang="pl-PL" dirty="0" err="1" smtClean="0"/>
              <a:t>cer.Większość</a:t>
            </a:r>
            <a:r>
              <a:rPr lang="pl-PL" dirty="0" smtClean="0"/>
              <a:t> nowotworów skóry pojawia się po 50 roku życia, ale niszczący efekt słońca zaczyna się w młodym wieku, dlatego ochrona powinna rozpocząć się w dzieciństwie, aby zapobiec nowotworom skóry w późniejszym życiu.</a:t>
            </a:r>
          </a:p>
          <a:p>
            <a:endParaRPr lang="pl-PL" dirty="0"/>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42852"/>
            <a:ext cx="8215338" cy="1000132"/>
          </a:xfrm>
        </p:spPr>
        <p:txBody>
          <a:bodyPr>
            <a:normAutofit fontScale="90000"/>
          </a:bodyPr>
          <a:lstStyle/>
          <a:p>
            <a:r>
              <a:rPr lang="pl-PL" sz="4400" dirty="0" smtClean="0"/>
              <a:t> Profilaktyka najważniejsza!!</a:t>
            </a:r>
            <a:endParaRPr lang="pl-PL" sz="4400" dirty="0"/>
          </a:p>
        </p:txBody>
      </p:sp>
      <p:sp>
        <p:nvSpPr>
          <p:cNvPr id="3" name="Symbol zastępczy zawartości 2"/>
          <p:cNvSpPr>
            <a:spLocks noGrp="1"/>
          </p:cNvSpPr>
          <p:nvPr>
            <p:ph idx="1"/>
          </p:nvPr>
        </p:nvSpPr>
        <p:spPr>
          <a:xfrm>
            <a:off x="0" y="1357298"/>
            <a:ext cx="5786446" cy="5214974"/>
          </a:xfrm>
        </p:spPr>
        <p:txBody>
          <a:bodyPr>
            <a:normAutofit lnSpcReduction="10000"/>
          </a:bodyPr>
          <a:lstStyle/>
          <a:p>
            <a:r>
              <a:rPr lang="pl-PL" dirty="0" smtClean="0"/>
              <a:t>Podstawowym sposobem zapobiegania czerniakowi są </a:t>
            </a:r>
            <a:r>
              <a:rPr lang="pl-PL" sz="32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regularne</a:t>
            </a:r>
            <a:r>
              <a:rPr lang="pl-PL" dirty="0" smtClean="0"/>
              <a:t> wizyty u dermatologa - najlepiej raz do roku! Dermatolog przy pomocy specjalnego urządzenia, dermatoskopu, obejrzy wszelkie choćby potencjalnie niepokojące zmiany skórne na naszym ciele. </a:t>
            </a:r>
          </a:p>
          <a:p>
            <a:r>
              <a:rPr lang="pl-PL" dirty="0" smtClean="0"/>
              <a:t>Równie ważna jest </a:t>
            </a:r>
          </a:p>
          <a:p>
            <a:pPr>
              <a:buNone/>
            </a:pPr>
            <a:r>
              <a:rPr lang="pl-PL" dirty="0" smtClean="0"/>
              <a:t>   samoobserwacja. Jest ona          równie ważna jak w profilaktyce wielu innych </a:t>
            </a:r>
            <a:r>
              <a:rPr lang="pl-PL" dirty="0" err="1" smtClean="0"/>
              <a:t>nowotwórów</a:t>
            </a:r>
            <a:r>
              <a:rPr lang="pl-PL" dirty="0" smtClean="0"/>
              <a:t>.</a:t>
            </a:r>
            <a:endParaRPr lang="pl-PL" dirty="0"/>
          </a:p>
        </p:txBody>
      </p:sp>
      <p:pic>
        <p:nvPicPr>
          <p:cNvPr id="2050" name="Picture 2" descr="C:\Users\Admin\Desktop\oo.jpg"/>
          <p:cNvPicPr>
            <a:picLocks noChangeAspect="1" noChangeArrowheads="1"/>
          </p:cNvPicPr>
          <p:nvPr/>
        </p:nvPicPr>
        <p:blipFill>
          <a:blip r:embed="rId2"/>
          <a:srcRect/>
          <a:stretch>
            <a:fillRect/>
          </a:stretch>
        </p:blipFill>
        <p:spPr bwMode="auto">
          <a:xfrm>
            <a:off x="5286380" y="4500570"/>
            <a:ext cx="3226499" cy="2166584"/>
          </a:xfrm>
          <a:prstGeom prst="rect">
            <a:avLst/>
          </a:prstGeom>
          <a:noFill/>
        </p:spPr>
      </p:pic>
      <p:pic>
        <p:nvPicPr>
          <p:cNvPr id="2051" name="Picture 3" descr="C:\Users\Admin\Desktop\339.jpg"/>
          <p:cNvPicPr>
            <a:picLocks noChangeAspect="1" noChangeArrowheads="1"/>
          </p:cNvPicPr>
          <p:nvPr/>
        </p:nvPicPr>
        <p:blipFill>
          <a:blip r:embed="rId3"/>
          <a:srcRect/>
          <a:stretch>
            <a:fillRect/>
          </a:stretch>
        </p:blipFill>
        <p:spPr bwMode="auto">
          <a:xfrm>
            <a:off x="5929322" y="1500174"/>
            <a:ext cx="2857520" cy="2500330"/>
          </a:xfrm>
          <a:prstGeom prst="rect">
            <a:avLst/>
          </a:prstGeom>
          <a:noFill/>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43174" y="0"/>
            <a:ext cx="3400420" cy="785794"/>
          </a:xfrm>
        </p:spPr>
        <p:txBody>
          <a:bodyPr>
            <a:normAutofit/>
          </a:bodyPr>
          <a:lstStyle/>
          <a:p>
            <a:r>
              <a:rPr lang="pl-PL" sz="4800" dirty="0" smtClean="0"/>
              <a:t>Znamiona.</a:t>
            </a:r>
            <a:endParaRPr lang="pl-PL" sz="4800" dirty="0"/>
          </a:p>
        </p:txBody>
      </p:sp>
      <p:sp>
        <p:nvSpPr>
          <p:cNvPr id="3" name="Symbol zastępczy zawartości 2"/>
          <p:cNvSpPr>
            <a:spLocks noGrp="1"/>
          </p:cNvSpPr>
          <p:nvPr>
            <p:ph idx="1"/>
          </p:nvPr>
        </p:nvSpPr>
        <p:spPr>
          <a:xfrm>
            <a:off x="0" y="714356"/>
            <a:ext cx="7929586" cy="6143644"/>
          </a:xfrm>
        </p:spPr>
        <p:txBody>
          <a:bodyPr>
            <a:normAutofit/>
          </a:bodyPr>
          <a:lstStyle/>
          <a:p>
            <a:r>
              <a:rPr lang="pl-PL" dirty="0" smtClean="0"/>
              <a:t>Szczególną uwagę zwrócić powinnyśmy na </a:t>
            </a:r>
            <a:r>
              <a:rPr lang="pl-PL" sz="32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znamiona </a:t>
            </a:r>
            <a:r>
              <a:rPr lang="pl-PL" dirty="0" smtClean="0"/>
              <a:t>które w krótkim czasie mocno się zmieniają - na przykład takie, których parę tygodni jeszcze nie było, a nagle zrobiły się całkiem duże. Skłonić do wizyty u lekarza powinny również pieprzyki o nieregularnym kształcie i nierównych krawędziach czy nietypowym kolorze.</a:t>
            </a:r>
          </a:p>
        </p:txBody>
      </p:sp>
      <p:pic>
        <p:nvPicPr>
          <p:cNvPr id="4" name="Picture 3" descr="C:\Users\Admin\Desktop\images (1).jpg"/>
          <p:cNvPicPr>
            <a:picLocks noChangeAspect="1" noChangeArrowheads="1"/>
          </p:cNvPicPr>
          <p:nvPr/>
        </p:nvPicPr>
        <p:blipFill>
          <a:blip r:embed="rId2"/>
          <a:srcRect/>
          <a:stretch>
            <a:fillRect/>
          </a:stretch>
        </p:blipFill>
        <p:spPr bwMode="auto">
          <a:xfrm>
            <a:off x="0" y="4214818"/>
            <a:ext cx="2619375" cy="1743075"/>
          </a:xfrm>
          <a:prstGeom prst="rect">
            <a:avLst/>
          </a:prstGeom>
          <a:noFill/>
        </p:spPr>
      </p:pic>
      <p:pic>
        <p:nvPicPr>
          <p:cNvPr id="5" name="Picture 2" descr="C:\Users\Admin\Desktop\images.jpg"/>
          <p:cNvPicPr>
            <a:picLocks noChangeAspect="1" noChangeArrowheads="1"/>
          </p:cNvPicPr>
          <p:nvPr/>
        </p:nvPicPr>
        <p:blipFill>
          <a:blip r:embed="rId3"/>
          <a:srcRect/>
          <a:stretch>
            <a:fillRect/>
          </a:stretch>
        </p:blipFill>
        <p:spPr bwMode="auto">
          <a:xfrm>
            <a:off x="3286116" y="4857760"/>
            <a:ext cx="2466975" cy="1847850"/>
          </a:xfrm>
          <a:prstGeom prst="rect">
            <a:avLst/>
          </a:prstGeom>
          <a:noFill/>
        </p:spPr>
      </p:pic>
      <p:pic>
        <p:nvPicPr>
          <p:cNvPr id="4098" name="Picture 2" descr="C:\Users\Admin\Desktop\images (2).jpg"/>
          <p:cNvPicPr>
            <a:picLocks noChangeAspect="1" noChangeArrowheads="1"/>
          </p:cNvPicPr>
          <p:nvPr/>
        </p:nvPicPr>
        <p:blipFill>
          <a:blip r:embed="rId4"/>
          <a:srcRect/>
          <a:stretch>
            <a:fillRect/>
          </a:stretch>
        </p:blipFill>
        <p:spPr bwMode="auto">
          <a:xfrm>
            <a:off x="6286512" y="3786190"/>
            <a:ext cx="2438400" cy="1685925"/>
          </a:xfrm>
          <a:prstGeom prst="rect">
            <a:avLst/>
          </a:prstGeom>
          <a:noFill/>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85918" y="214290"/>
            <a:ext cx="4329114" cy="891560"/>
          </a:xfrm>
        </p:spPr>
        <p:txBody>
          <a:bodyPr>
            <a:normAutofit/>
          </a:bodyPr>
          <a:lstStyle/>
          <a:p>
            <a:r>
              <a:rPr lang="pl-PL" sz="5400" dirty="0" smtClean="0"/>
              <a:t>ZNAMIONA</a:t>
            </a:r>
            <a:endParaRPr lang="pl-PL" sz="5400" dirty="0"/>
          </a:p>
        </p:txBody>
      </p:sp>
      <p:sp>
        <p:nvSpPr>
          <p:cNvPr id="3" name="Symbol zastępczy zawartości 2"/>
          <p:cNvSpPr>
            <a:spLocks noGrp="1"/>
          </p:cNvSpPr>
          <p:nvPr>
            <p:ph idx="1"/>
          </p:nvPr>
        </p:nvSpPr>
        <p:spPr>
          <a:xfrm>
            <a:off x="457200" y="1357298"/>
            <a:ext cx="7239000" cy="5098438"/>
          </a:xfrm>
        </p:spPr>
        <p:txBody>
          <a:bodyPr/>
          <a:lstStyle/>
          <a:p>
            <a:r>
              <a:rPr lang="pl-PL" dirty="0" smtClean="0"/>
              <a:t>Niepokoić powinny także przypadkowo rozdrapane znamiona. Co jednak ważne, wbrew obiegowej opinii nie jest tak, że samo zadrapanie może być przyczyną zachorowania na raka skóry. Dermatolodzy podkreślają, że jest to swego rodzaju mylenie skutku z przyczyną: jeśli ktoś rozdrapał sobie znamię, z którego wykształcił się nowotwór, to dlatego, że znamię to już wcześniej było czerniakiem - tylko nierozwiniętym.</a:t>
            </a:r>
          </a:p>
          <a:p>
            <a:endParaRPr lang="pl-PL" dirty="0"/>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85728"/>
            <a:ext cx="7239000" cy="748684"/>
          </a:xfrm>
        </p:spPr>
        <p:txBody>
          <a:bodyPr>
            <a:normAutofit/>
          </a:bodyPr>
          <a:lstStyle/>
          <a:p>
            <a:r>
              <a:rPr lang="pl-PL" sz="3600" dirty="0" smtClean="0"/>
              <a:t>Miejsca narażone na urazy</a:t>
            </a:r>
            <a:endParaRPr lang="pl-PL" sz="3600" dirty="0"/>
          </a:p>
        </p:txBody>
      </p:sp>
      <p:sp>
        <p:nvSpPr>
          <p:cNvPr id="3" name="Symbol zastępczy zawartości 2"/>
          <p:cNvSpPr>
            <a:spLocks noGrp="1"/>
          </p:cNvSpPr>
          <p:nvPr>
            <p:ph idx="1"/>
          </p:nvPr>
        </p:nvSpPr>
        <p:spPr>
          <a:xfrm>
            <a:off x="0" y="1214422"/>
            <a:ext cx="7696200" cy="5643578"/>
          </a:xfrm>
        </p:spPr>
        <p:txBody>
          <a:bodyPr>
            <a:normAutofit/>
          </a:bodyPr>
          <a:lstStyle/>
          <a:p>
            <a:r>
              <a:rPr lang="pl-PL" dirty="0" smtClean="0"/>
              <a:t>Kolejnym ważnym działaniem profilaktycznym jest chirurgiczne usunięcie tych znamion, które zlokalizowane są w miejscach narażonych na urazy (mikrourazy, ocieranie, skaleczenie, zadrapanie, itd.). Do takich miejsc należą dłonie, palce, stopy, okolice, gdzie ubranie ociera i podrażnia znamię może to być gumka, zapięcie biustonosza. Podrażniane znamię ma wyjątkowe predyspozycje do zezłośliwienia. Nieraz wystarczy jednorazowe skaleczenie. Znamiona o takiej lokalizacji powinno się zdecydowanie usuwać.</a:t>
            </a:r>
            <a:endParaRPr lang="pl-PL" dirty="0"/>
          </a:p>
        </p:txBody>
      </p:sp>
      <p:pic>
        <p:nvPicPr>
          <p:cNvPr id="2050" name="Picture 2" descr="C:\Users\Admin\AppData\Local\Microsoft\Windows\Temporary Internet Files\Content.IE5\6ZSQENG8\MP900427666[1].jpg"/>
          <p:cNvPicPr>
            <a:picLocks noChangeAspect="1" noChangeArrowheads="1"/>
          </p:cNvPicPr>
          <p:nvPr/>
        </p:nvPicPr>
        <p:blipFill>
          <a:blip r:embed="rId2" cstate="print"/>
          <a:srcRect/>
          <a:stretch>
            <a:fillRect/>
          </a:stretch>
        </p:blipFill>
        <p:spPr bwMode="auto">
          <a:xfrm>
            <a:off x="7286644" y="2214554"/>
            <a:ext cx="1529204" cy="1357297"/>
          </a:xfrm>
          <a:prstGeom prst="rect">
            <a:avLst/>
          </a:prstGeom>
          <a:noFill/>
        </p:spPr>
      </p:pic>
      <p:pic>
        <p:nvPicPr>
          <p:cNvPr id="2051" name="Picture 3" descr="C:\Users\Admin\AppData\Local\Microsoft\Windows\Temporary Internet Files\Content.IE5\6ZSQENG8\MP900409395[1].jpg"/>
          <p:cNvPicPr>
            <a:picLocks noChangeAspect="1" noChangeArrowheads="1"/>
          </p:cNvPicPr>
          <p:nvPr/>
        </p:nvPicPr>
        <p:blipFill>
          <a:blip r:embed="rId3" cstate="print"/>
          <a:srcRect/>
          <a:stretch>
            <a:fillRect/>
          </a:stretch>
        </p:blipFill>
        <p:spPr bwMode="auto">
          <a:xfrm>
            <a:off x="4714876" y="5643578"/>
            <a:ext cx="1714488" cy="1214422"/>
          </a:xfrm>
          <a:prstGeom prst="rect">
            <a:avLst/>
          </a:prstGeom>
          <a:noFill/>
        </p:spPr>
      </p:pic>
      <p:pic>
        <p:nvPicPr>
          <p:cNvPr id="2053" name="Picture 5" descr="C:\Users\Admin\AppData\Local\Microsoft\Windows\Temporary Internet Files\Content.IE5\NKQ4FO0G\MP900442268[1].jpg"/>
          <p:cNvPicPr>
            <a:picLocks noChangeAspect="1" noChangeArrowheads="1"/>
          </p:cNvPicPr>
          <p:nvPr/>
        </p:nvPicPr>
        <p:blipFill>
          <a:blip r:embed="rId4" cstate="print"/>
          <a:srcRect/>
          <a:stretch>
            <a:fillRect/>
          </a:stretch>
        </p:blipFill>
        <p:spPr bwMode="auto">
          <a:xfrm>
            <a:off x="6858016" y="5143512"/>
            <a:ext cx="2029655" cy="1500198"/>
          </a:xfrm>
          <a:prstGeom prst="rect">
            <a:avLst/>
          </a:prstGeom>
          <a:noFill/>
        </p:spPr>
      </p:pic>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71736" y="-214338"/>
            <a:ext cx="3686172" cy="1143000"/>
          </a:xfrm>
        </p:spPr>
        <p:txBody>
          <a:bodyPr>
            <a:normAutofit/>
          </a:bodyPr>
          <a:lstStyle/>
          <a:p>
            <a:r>
              <a:rPr lang="pl-PL" sz="4800" dirty="0" smtClean="0"/>
              <a:t>sOLARIUM</a:t>
            </a:r>
            <a:endParaRPr lang="pl-PL" sz="4800" dirty="0"/>
          </a:p>
        </p:txBody>
      </p:sp>
      <p:sp>
        <p:nvSpPr>
          <p:cNvPr id="3" name="Symbol zastępczy zawartości 2"/>
          <p:cNvSpPr>
            <a:spLocks noGrp="1"/>
          </p:cNvSpPr>
          <p:nvPr>
            <p:ph idx="1"/>
          </p:nvPr>
        </p:nvSpPr>
        <p:spPr>
          <a:xfrm>
            <a:off x="0" y="1071546"/>
            <a:ext cx="6429388" cy="5786454"/>
          </a:xfrm>
        </p:spPr>
        <p:txBody>
          <a:bodyPr>
            <a:normAutofit/>
          </a:bodyPr>
          <a:lstStyle/>
          <a:p>
            <a:r>
              <a:rPr lang="pl-PL" dirty="0" smtClean="0"/>
              <a:t>Z badań Europejskiego Instytutu Onkologii w Mediolanie (IEO) i Międzynarodowego Instytutu Badań w zakresie Prewencji Chorób (IPRI) w Lyonie wynika, że co roku w 18 krajach europejskich odnotowuje się blisko </a:t>
            </a:r>
            <a:r>
              <a:rPr lang="pl-PL" sz="30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64 tys. przypadków czerniaka złośliwego </a:t>
            </a:r>
            <a:r>
              <a:rPr lang="pl-PL" dirty="0" smtClean="0"/>
              <a:t>(najbardziej niebezpieczna odmiana raka skóry), w Polsce ok. 1100 mężczyzn i 1 300 kobiet; spośród nich ok. 3,5 tys. jest wynikiem korzystania z solariów.</a:t>
            </a:r>
            <a:endParaRPr lang="pl-PL" dirty="0"/>
          </a:p>
        </p:txBody>
      </p:sp>
      <p:pic>
        <p:nvPicPr>
          <p:cNvPr id="4" name="Picture 3" descr="C:\Users\Admin\Desktop\pobrane.jpg"/>
          <p:cNvPicPr>
            <a:picLocks noChangeAspect="1" noChangeArrowheads="1"/>
          </p:cNvPicPr>
          <p:nvPr/>
        </p:nvPicPr>
        <p:blipFill>
          <a:blip r:embed="rId2"/>
          <a:srcRect/>
          <a:stretch>
            <a:fillRect/>
          </a:stretch>
        </p:blipFill>
        <p:spPr bwMode="auto">
          <a:xfrm>
            <a:off x="6143636" y="4286256"/>
            <a:ext cx="2752727" cy="2276478"/>
          </a:xfrm>
          <a:prstGeom prst="rect">
            <a:avLst/>
          </a:prstGeom>
          <a:noFill/>
        </p:spPr>
      </p:pic>
      <p:pic>
        <p:nvPicPr>
          <p:cNvPr id="6146" name="Picture 2" descr="C:\Users\Admin\AppData\Local\Microsoft\Windows\Temporary Internet Files\Content.IE5\6ZSQENG8\MC900229053[1].wmf"/>
          <p:cNvPicPr>
            <a:picLocks noChangeAspect="1" noChangeArrowheads="1"/>
          </p:cNvPicPr>
          <p:nvPr/>
        </p:nvPicPr>
        <p:blipFill>
          <a:blip r:embed="rId3"/>
          <a:srcRect/>
          <a:stretch>
            <a:fillRect/>
          </a:stretch>
        </p:blipFill>
        <p:spPr bwMode="auto">
          <a:xfrm>
            <a:off x="6929454" y="428604"/>
            <a:ext cx="1675557" cy="1504939"/>
          </a:xfrm>
          <a:prstGeom prst="rect">
            <a:avLst/>
          </a:prstGeom>
          <a:noFill/>
        </p:spPr>
      </p:pic>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Średn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171</TotalTime>
  <Words>554</Words>
  <Application>Microsoft Office PowerPoint</Application>
  <PresentationFormat>Pokaz na ekranie (4:3)</PresentationFormat>
  <Paragraphs>82</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Bogaty</vt:lpstr>
      <vt:lpstr>Czerniak złośliwy  Profilaktyka</vt:lpstr>
      <vt:lpstr>Coś o chorobie</vt:lpstr>
      <vt:lpstr>Czerniak - objawy </vt:lpstr>
      <vt:lpstr>Ciekawostka.</vt:lpstr>
      <vt:lpstr> Profilaktyka najważniejsza!!</vt:lpstr>
      <vt:lpstr>Znamiona.</vt:lpstr>
      <vt:lpstr>ZNAMIONA</vt:lpstr>
      <vt:lpstr>Miejsca narażone na urazy</vt:lpstr>
      <vt:lpstr>sOLARIUM</vt:lpstr>
      <vt:lpstr>Solarium </vt:lpstr>
      <vt:lpstr>Słońce i opalanie</vt:lpstr>
      <vt:lpstr>Ochrona przed promieniowaniem</vt:lpstr>
      <vt:lpstr>Codzienna profilaktyka</vt:lpstr>
      <vt:lpstr>Małe Podsumowanie.</vt:lpstr>
      <vt:lpstr>Szczególnie zagrożeni</vt:lpstr>
      <vt:lpstr>Pamiętaj lepiej zapobiegać niż leczyć!</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Czerniak złośliwy</dc:title>
  <dc:creator>Admin</dc:creator>
  <cp:lastModifiedBy>Admin</cp:lastModifiedBy>
  <cp:revision>15</cp:revision>
  <dcterms:created xsi:type="dcterms:W3CDTF">2013-02-12T17:22:34Z</dcterms:created>
  <dcterms:modified xsi:type="dcterms:W3CDTF">2013-02-13T17:00:56Z</dcterms:modified>
</cp:coreProperties>
</file>