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0" autoAdjust="0"/>
    <p:restoredTop sz="94660"/>
  </p:normalViewPr>
  <p:slideViewPr>
    <p:cSldViewPr>
      <p:cViewPr>
        <p:scale>
          <a:sx n="94" d="100"/>
          <a:sy n="94" d="100"/>
        </p:scale>
        <p:origin x="-127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ED7E4AD-C56A-46A2-8A7F-A89945FFF494}" type="datetimeFigureOut">
              <a:rPr lang="pl-PL"/>
              <a:pPr>
                <a:defRPr/>
              </a:pPr>
              <a:t>2012-10-16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16AEB58-91DD-4FD3-8337-8765751508AF}" type="slidenum">
              <a:rPr lang="pl-PL"/>
              <a:pPr>
                <a:defRPr/>
              </a:pPr>
              <a:t>‹#›</a:t>
            </a:fld>
            <a:endParaRPr lang="pl-PL"/>
          </a:p>
        </p:txBody>
      </p:sp>
    </p:spTree>
    <p:extLst>
      <p:ext uri="{BB962C8B-B14F-4D97-AF65-F5344CB8AC3E}">
        <p14:creationId xmlns:p14="http://schemas.microsoft.com/office/powerpoint/2010/main" val="2049784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pl-PL" smtClean="0"/>
              <a:t>Kliknij, aby edytować styl</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5" name="Date Placeholder 3"/>
          <p:cNvSpPr>
            <a:spLocks noGrp="1"/>
          </p:cNvSpPr>
          <p:nvPr>
            <p:ph type="dt" sz="half" idx="10"/>
          </p:nvPr>
        </p:nvSpPr>
        <p:spPr/>
        <p:txBody>
          <a:bodyPr/>
          <a:lstStyle>
            <a:lvl1pPr>
              <a:defRPr/>
            </a:lvl1pPr>
          </a:lstStyle>
          <a:p>
            <a:pPr>
              <a:defRPr/>
            </a:pPr>
            <a:fld id="{5AD8BD6E-2542-4CC1-AA81-9AD388503057}" type="datetimeFigureOut">
              <a:rPr lang="pl-PL"/>
              <a:pPr>
                <a:defRPr/>
              </a:pPr>
              <a:t>2012-10-16</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918966BE-7532-40EE-BA6A-2469FCD30EAB}" type="slidenum">
              <a:rPr lang="pl-PL"/>
              <a:pPr>
                <a:defRPr/>
              </a:pPr>
              <a:t>‹#›</a:t>
            </a:fld>
            <a:endParaRPr lang="pl-PL"/>
          </a:p>
        </p:txBody>
      </p:sp>
    </p:spTree>
    <p:extLst>
      <p:ext uri="{BB962C8B-B14F-4D97-AF65-F5344CB8AC3E}">
        <p14:creationId xmlns:p14="http://schemas.microsoft.com/office/powerpoint/2010/main" val="2513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a:ln/>
        </p:spPr>
        <p:txBody>
          <a:bodyPr/>
          <a:lstStyle>
            <a:lvl1pPr>
              <a:defRPr/>
            </a:lvl1pPr>
          </a:lstStyle>
          <a:p>
            <a:pPr>
              <a:defRPr/>
            </a:pPr>
            <a:fld id="{9A172244-52EC-4018-B9C5-0FC9D20DCB49}" type="datetimeFigureOut">
              <a:rPr lang="pl-PL"/>
              <a:pPr>
                <a:defRPr/>
              </a:pPr>
              <a:t>2012-10-16</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8BC6A756-D53A-4F3A-A95F-AA58DF0A7668}" type="slidenum">
              <a:rPr lang="pl-PL"/>
              <a:pPr>
                <a:defRPr/>
              </a:pPr>
              <a:t>‹#›</a:t>
            </a:fld>
            <a:endParaRPr lang="pl-PL"/>
          </a:p>
        </p:txBody>
      </p:sp>
    </p:spTree>
    <p:extLst>
      <p:ext uri="{BB962C8B-B14F-4D97-AF65-F5344CB8AC3E}">
        <p14:creationId xmlns:p14="http://schemas.microsoft.com/office/powerpoint/2010/main" val="279103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ln/>
        </p:spPr>
        <p:txBody>
          <a:bodyPr/>
          <a:lstStyle>
            <a:lvl1pPr>
              <a:defRPr/>
            </a:lvl1pPr>
          </a:lstStyle>
          <a:p>
            <a:pPr>
              <a:defRPr/>
            </a:pPr>
            <a:fld id="{41762156-926F-4EA9-A05D-71702DEA56DA}" type="datetimeFigureOut">
              <a:rPr lang="pl-PL"/>
              <a:pPr>
                <a:defRPr/>
              </a:pPr>
              <a:t>2012-10-16</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B8A98CD-B442-473E-9472-1CA9F08D03B7}" type="slidenum">
              <a:rPr lang="pl-PL"/>
              <a:pPr>
                <a:defRPr/>
              </a:pPr>
              <a:t>‹#›</a:t>
            </a:fld>
            <a:endParaRPr lang="pl-PL"/>
          </a:p>
        </p:txBody>
      </p:sp>
    </p:spTree>
    <p:extLst>
      <p:ext uri="{BB962C8B-B14F-4D97-AF65-F5344CB8AC3E}">
        <p14:creationId xmlns:p14="http://schemas.microsoft.com/office/powerpoint/2010/main" val="168457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DD18DBD9-BE4F-47EB-9045-B309A4B8D6A8}" type="datetimeFigureOut">
              <a:rPr lang="pl-PL"/>
              <a:pPr>
                <a:defRPr/>
              </a:pPr>
              <a:t>2012-10-16</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CFE65340-FDD8-4C5E-8A58-CAA7BE4E5526}" type="slidenum">
              <a:rPr lang="pl-PL"/>
              <a:pPr>
                <a:defRPr/>
              </a:pPr>
              <a:t>‹#›</a:t>
            </a:fld>
            <a:endParaRPr lang="pl-PL"/>
          </a:p>
        </p:txBody>
      </p:sp>
    </p:spTree>
    <p:extLst>
      <p:ext uri="{BB962C8B-B14F-4D97-AF65-F5344CB8AC3E}">
        <p14:creationId xmlns:p14="http://schemas.microsoft.com/office/powerpoint/2010/main" val="203261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pl-PL" smtClean="0"/>
              <a:t>Kliknij, aby edytować styl</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6" name="Date Placeholder 3"/>
          <p:cNvSpPr>
            <a:spLocks noGrp="1"/>
          </p:cNvSpPr>
          <p:nvPr>
            <p:ph type="dt" sz="half" idx="10"/>
          </p:nvPr>
        </p:nvSpPr>
        <p:spPr/>
        <p:txBody>
          <a:bodyPr/>
          <a:lstStyle>
            <a:lvl1pPr>
              <a:defRPr/>
            </a:lvl1pPr>
          </a:lstStyle>
          <a:p>
            <a:pPr>
              <a:defRPr/>
            </a:pPr>
            <a:fld id="{EFFBFD8F-C516-4990-9EAC-292522097EC5}" type="datetimeFigureOut">
              <a:rPr lang="pl-PL"/>
              <a:pPr>
                <a:defRPr/>
              </a:pPr>
              <a:t>2012-10-16</a:t>
            </a:fld>
            <a:endParaRPr lang="pl-PL"/>
          </a:p>
        </p:txBody>
      </p:sp>
      <p:sp>
        <p:nvSpPr>
          <p:cNvPr id="7" name="Footer Placeholder 4"/>
          <p:cNvSpPr>
            <a:spLocks noGrp="1"/>
          </p:cNvSpPr>
          <p:nvPr>
            <p:ph type="ftr" sz="quarter" idx="11"/>
          </p:nvPr>
        </p:nvSpPr>
        <p:spPr/>
        <p:txBody>
          <a:bodyPr/>
          <a:lstStyle>
            <a:lvl1pPr>
              <a:defRPr/>
            </a:lvl1pPr>
          </a:lstStyle>
          <a:p>
            <a:pPr>
              <a:defRPr/>
            </a:pPr>
            <a:endParaRPr lang="pl-PL"/>
          </a:p>
        </p:txBody>
      </p:sp>
      <p:sp>
        <p:nvSpPr>
          <p:cNvPr id="8" name="Slide Number Placeholder 5"/>
          <p:cNvSpPr>
            <a:spLocks noGrp="1"/>
          </p:cNvSpPr>
          <p:nvPr>
            <p:ph type="sldNum" sz="quarter" idx="12"/>
          </p:nvPr>
        </p:nvSpPr>
        <p:spPr/>
        <p:txBody>
          <a:bodyPr/>
          <a:lstStyle>
            <a:lvl1pPr>
              <a:defRPr/>
            </a:lvl1pPr>
          </a:lstStyle>
          <a:p>
            <a:pPr>
              <a:defRPr/>
            </a:pPr>
            <a:fld id="{1D8BD691-71C9-4FA3-9F3C-1E0EF4DB36A1}" type="slidenum">
              <a:rPr lang="pl-PL"/>
              <a:pPr>
                <a:defRPr/>
              </a:pPr>
              <a:t>‹#›</a:t>
            </a:fld>
            <a:endParaRPr lang="pl-PL"/>
          </a:p>
        </p:txBody>
      </p:sp>
    </p:spTree>
    <p:extLst>
      <p:ext uri="{BB962C8B-B14F-4D97-AF65-F5344CB8AC3E}">
        <p14:creationId xmlns:p14="http://schemas.microsoft.com/office/powerpoint/2010/main" val="426967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p>
            <a:r>
              <a:rPr lang="pl-PL" smtClean="0"/>
              <a:t>Kliknij, aby edytować styl</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Date Placeholder 4"/>
          <p:cNvSpPr>
            <a:spLocks noGrp="1"/>
          </p:cNvSpPr>
          <p:nvPr>
            <p:ph type="dt" sz="half" idx="15"/>
          </p:nvPr>
        </p:nvSpPr>
        <p:spPr/>
        <p:txBody>
          <a:bodyPr/>
          <a:lstStyle>
            <a:lvl1pPr>
              <a:defRPr/>
            </a:lvl1pPr>
          </a:lstStyle>
          <a:p>
            <a:pPr>
              <a:defRPr/>
            </a:pPr>
            <a:fld id="{B9D3EB11-1D18-4065-A1CE-3D79FDFF4B0C}" type="datetimeFigureOut">
              <a:rPr lang="pl-PL"/>
              <a:pPr>
                <a:defRPr/>
              </a:pPr>
              <a:t>2012-10-16</a:t>
            </a:fld>
            <a:endParaRPr lang="pl-PL"/>
          </a:p>
        </p:txBody>
      </p:sp>
      <p:sp>
        <p:nvSpPr>
          <p:cNvPr id="7" name="Footer Placeholder 5"/>
          <p:cNvSpPr>
            <a:spLocks noGrp="1"/>
          </p:cNvSpPr>
          <p:nvPr>
            <p:ph type="ftr" sz="quarter" idx="16"/>
          </p:nvPr>
        </p:nvSpPr>
        <p:spPr/>
        <p:txBody>
          <a:bodyPr/>
          <a:lstStyle>
            <a:lvl1pPr>
              <a:defRPr/>
            </a:lvl1pPr>
          </a:lstStyle>
          <a:p>
            <a:pPr>
              <a:defRPr/>
            </a:pPr>
            <a:endParaRPr lang="pl-PL"/>
          </a:p>
        </p:txBody>
      </p:sp>
      <p:sp>
        <p:nvSpPr>
          <p:cNvPr id="8" name="Slide Number Placeholder 6"/>
          <p:cNvSpPr>
            <a:spLocks noGrp="1"/>
          </p:cNvSpPr>
          <p:nvPr>
            <p:ph type="sldNum" sz="quarter" idx="17"/>
          </p:nvPr>
        </p:nvSpPr>
        <p:spPr/>
        <p:txBody>
          <a:bodyPr/>
          <a:lstStyle>
            <a:lvl1pPr>
              <a:defRPr/>
            </a:lvl1pPr>
          </a:lstStyle>
          <a:p>
            <a:pPr>
              <a:defRPr/>
            </a:pPr>
            <a:fld id="{25549EF0-DC09-4445-B47F-02D396E9A3CB}" type="slidenum">
              <a:rPr lang="pl-PL"/>
              <a:pPr>
                <a:defRPr/>
              </a:pPr>
              <a:t>‹#›</a:t>
            </a:fld>
            <a:endParaRPr lang="pl-PL"/>
          </a:p>
        </p:txBody>
      </p:sp>
    </p:spTree>
    <p:extLst>
      <p:ext uri="{BB962C8B-B14F-4D97-AF65-F5344CB8AC3E}">
        <p14:creationId xmlns:p14="http://schemas.microsoft.com/office/powerpoint/2010/main" val="139461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Date Placeholder 6"/>
          <p:cNvSpPr>
            <a:spLocks noGrp="1"/>
          </p:cNvSpPr>
          <p:nvPr>
            <p:ph type="dt" sz="half" idx="15"/>
          </p:nvPr>
        </p:nvSpPr>
        <p:spPr/>
        <p:txBody>
          <a:bodyPr/>
          <a:lstStyle>
            <a:lvl1pPr>
              <a:defRPr/>
            </a:lvl1pPr>
          </a:lstStyle>
          <a:p>
            <a:pPr>
              <a:defRPr/>
            </a:pPr>
            <a:fld id="{58279AAD-81AB-4ABD-965C-B1DB35331E9B}" type="datetimeFigureOut">
              <a:rPr lang="pl-PL"/>
              <a:pPr>
                <a:defRPr/>
              </a:pPr>
              <a:t>2012-10-16</a:t>
            </a:fld>
            <a:endParaRPr lang="pl-PL"/>
          </a:p>
        </p:txBody>
      </p:sp>
      <p:sp>
        <p:nvSpPr>
          <p:cNvPr id="9" name="Footer Placeholder 7"/>
          <p:cNvSpPr>
            <a:spLocks noGrp="1"/>
          </p:cNvSpPr>
          <p:nvPr>
            <p:ph type="ftr" sz="quarter" idx="16"/>
          </p:nvPr>
        </p:nvSpPr>
        <p:spPr/>
        <p:txBody>
          <a:bodyPr/>
          <a:lstStyle>
            <a:lvl1pPr>
              <a:defRPr/>
            </a:lvl1pPr>
          </a:lstStyle>
          <a:p>
            <a:pPr>
              <a:defRPr/>
            </a:pPr>
            <a:endParaRPr lang="pl-PL"/>
          </a:p>
        </p:txBody>
      </p:sp>
      <p:sp>
        <p:nvSpPr>
          <p:cNvPr id="10" name="Slide Number Placeholder 8"/>
          <p:cNvSpPr>
            <a:spLocks noGrp="1"/>
          </p:cNvSpPr>
          <p:nvPr>
            <p:ph type="sldNum" sz="quarter" idx="17"/>
          </p:nvPr>
        </p:nvSpPr>
        <p:spPr/>
        <p:txBody>
          <a:bodyPr/>
          <a:lstStyle>
            <a:lvl1pPr>
              <a:defRPr/>
            </a:lvl1pPr>
          </a:lstStyle>
          <a:p>
            <a:pPr>
              <a:defRPr/>
            </a:pPr>
            <a:fld id="{6E7D4023-B4DD-4FB6-9E96-36AD5762A353}" type="slidenum">
              <a:rPr lang="pl-PL"/>
              <a:pPr>
                <a:defRPr/>
              </a:pPr>
              <a:t>‹#›</a:t>
            </a:fld>
            <a:endParaRPr lang="pl-PL"/>
          </a:p>
        </p:txBody>
      </p:sp>
    </p:spTree>
    <p:extLst>
      <p:ext uri="{BB962C8B-B14F-4D97-AF65-F5344CB8AC3E}">
        <p14:creationId xmlns:p14="http://schemas.microsoft.com/office/powerpoint/2010/main" val="375938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pl-PL" smtClean="0"/>
              <a:t>Kliknij, aby edytować styl</a:t>
            </a:r>
            <a:endParaRPr lang="en-US"/>
          </a:p>
        </p:txBody>
      </p:sp>
      <p:sp>
        <p:nvSpPr>
          <p:cNvPr id="4" name="Date Placeholder 2"/>
          <p:cNvSpPr>
            <a:spLocks noGrp="1"/>
          </p:cNvSpPr>
          <p:nvPr>
            <p:ph type="dt" sz="half" idx="10"/>
          </p:nvPr>
        </p:nvSpPr>
        <p:spPr/>
        <p:txBody>
          <a:bodyPr/>
          <a:lstStyle>
            <a:lvl1pPr>
              <a:defRPr/>
            </a:lvl1pPr>
          </a:lstStyle>
          <a:p>
            <a:pPr>
              <a:defRPr/>
            </a:pPr>
            <a:fld id="{70122623-3F76-40F0-9951-78FD32D69C81}" type="datetimeFigureOut">
              <a:rPr lang="pl-PL"/>
              <a:pPr>
                <a:defRPr/>
              </a:pPr>
              <a:t>2012-10-16</a:t>
            </a:fld>
            <a:endParaRPr lang="pl-PL"/>
          </a:p>
        </p:txBody>
      </p:sp>
      <p:sp>
        <p:nvSpPr>
          <p:cNvPr id="5" name="Footer Placeholder 3"/>
          <p:cNvSpPr>
            <a:spLocks noGrp="1"/>
          </p:cNvSpPr>
          <p:nvPr>
            <p:ph type="ftr" sz="quarter" idx="11"/>
          </p:nvPr>
        </p:nvSpPr>
        <p:spPr/>
        <p:txBody>
          <a:bodyPr/>
          <a:lstStyle>
            <a:lvl1pPr>
              <a:defRPr/>
            </a:lvl1pPr>
          </a:lstStyle>
          <a:p>
            <a:pPr>
              <a:defRPr/>
            </a:pPr>
            <a:endParaRPr lang="pl-PL"/>
          </a:p>
        </p:txBody>
      </p:sp>
      <p:sp>
        <p:nvSpPr>
          <p:cNvPr id="6" name="Slide Number Placeholder 4"/>
          <p:cNvSpPr>
            <a:spLocks noGrp="1"/>
          </p:cNvSpPr>
          <p:nvPr>
            <p:ph type="sldNum" sz="quarter" idx="12"/>
          </p:nvPr>
        </p:nvSpPr>
        <p:spPr/>
        <p:txBody>
          <a:bodyPr/>
          <a:lstStyle>
            <a:lvl1pPr>
              <a:defRPr/>
            </a:lvl1pPr>
          </a:lstStyle>
          <a:p>
            <a:pPr>
              <a:defRPr/>
            </a:pPr>
            <a:fld id="{9210724C-77CD-4D72-8021-91A496A10CBE}" type="slidenum">
              <a:rPr lang="pl-PL"/>
              <a:pPr>
                <a:defRPr/>
              </a:pPr>
              <a:t>‹#›</a:t>
            </a:fld>
            <a:endParaRPr lang="pl-PL"/>
          </a:p>
        </p:txBody>
      </p:sp>
    </p:spTree>
    <p:extLst>
      <p:ext uri="{BB962C8B-B14F-4D97-AF65-F5344CB8AC3E}">
        <p14:creationId xmlns:p14="http://schemas.microsoft.com/office/powerpoint/2010/main" val="381667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FB27D19A-CEFF-491C-9C7D-74932B01CE17}" type="datetimeFigureOut">
              <a:rPr lang="pl-PL"/>
              <a:pPr>
                <a:defRPr/>
              </a:pPr>
              <a:t>2012-10-16</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032C55C9-D1D8-4453-8B9A-277B2CDCEECA}" type="slidenum">
              <a:rPr lang="pl-PL"/>
              <a:pPr>
                <a:defRPr/>
              </a:pPr>
              <a:t>‹#›</a:t>
            </a:fld>
            <a:endParaRPr lang="pl-PL"/>
          </a:p>
        </p:txBody>
      </p:sp>
    </p:spTree>
    <p:extLst>
      <p:ext uri="{BB962C8B-B14F-4D97-AF65-F5344CB8AC3E}">
        <p14:creationId xmlns:p14="http://schemas.microsoft.com/office/powerpoint/2010/main" val="267405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pl-PL" smtClean="0"/>
              <a:t>Kliknij, aby edytować styl</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Content Placeholder 8"/>
          <p:cNvSpPr>
            <a:spLocks noGrp="1"/>
          </p:cNvSpPr>
          <p:nvPr>
            <p:ph sz="quarter" idx="13"/>
          </p:nvPr>
        </p:nvSpPr>
        <p:spPr>
          <a:xfrm>
            <a:off x="1371600" y="1676400"/>
            <a:ext cx="3276600" cy="3505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4"/>
          </p:nvPr>
        </p:nvSpPr>
        <p:spPr>
          <a:ln/>
        </p:spPr>
        <p:txBody>
          <a:bodyPr/>
          <a:lstStyle>
            <a:lvl1pPr>
              <a:defRPr/>
            </a:lvl1pPr>
          </a:lstStyle>
          <a:p>
            <a:pPr>
              <a:defRPr/>
            </a:pPr>
            <a:fld id="{58B13D7B-29C7-4D74-87A6-3CF876D5D74A}" type="datetimeFigureOut">
              <a:rPr lang="pl-PL"/>
              <a:pPr>
                <a:defRPr/>
              </a:pPr>
              <a:t>2012-10-16</a:t>
            </a:fld>
            <a:endParaRPr lang="pl-PL"/>
          </a:p>
        </p:txBody>
      </p:sp>
      <p:sp>
        <p:nvSpPr>
          <p:cNvPr id="6" name="Footer Placeholder 4"/>
          <p:cNvSpPr>
            <a:spLocks noGrp="1"/>
          </p:cNvSpPr>
          <p:nvPr>
            <p:ph type="ftr" sz="quarter" idx="15"/>
          </p:nvPr>
        </p:nvSpPr>
        <p:spPr/>
        <p:txBody>
          <a:bodyPr/>
          <a:lstStyle>
            <a:lvl1pPr>
              <a:defRPr/>
            </a:lvl1pPr>
          </a:lstStyle>
          <a:p>
            <a:pPr>
              <a:defRPr/>
            </a:pPr>
            <a:endParaRPr lang="pl-PL"/>
          </a:p>
        </p:txBody>
      </p:sp>
      <p:sp>
        <p:nvSpPr>
          <p:cNvPr id="7" name="Slide Number Placeholder 5"/>
          <p:cNvSpPr>
            <a:spLocks noGrp="1"/>
          </p:cNvSpPr>
          <p:nvPr>
            <p:ph type="sldNum" sz="quarter" idx="16"/>
          </p:nvPr>
        </p:nvSpPr>
        <p:spPr/>
        <p:txBody>
          <a:bodyPr/>
          <a:lstStyle>
            <a:lvl1pPr>
              <a:defRPr/>
            </a:lvl1pPr>
          </a:lstStyle>
          <a:p>
            <a:pPr>
              <a:defRPr/>
            </a:pPr>
            <a:fld id="{DDE683A4-EE07-4A0D-BE17-1D242A43EE2B}" type="slidenum">
              <a:rPr lang="pl-PL"/>
              <a:pPr>
                <a:defRPr/>
              </a:pPr>
              <a:t>‹#›</a:t>
            </a:fld>
            <a:endParaRPr lang="pl-PL"/>
          </a:p>
        </p:txBody>
      </p:sp>
    </p:spTree>
    <p:extLst>
      <p:ext uri="{BB962C8B-B14F-4D97-AF65-F5344CB8AC3E}">
        <p14:creationId xmlns:p14="http://schemas.microsoft.com/office/powerpoint/2010/main" val="266880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pl-PL" smtClean="0"/>
              <a:t>Kliknij, aby edytować styl</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6" name="Date Placeholder 4"/>
          <p:cNvSpPr>
            <a:spLocks noGrp="1"/>
          </p:cNvSpPr>
          <p:nvPr>
            <p:ph type="dt" sz="half" idx="10"/>
          </p:nvPr>
        </p:nvSpPr>
        <p:spPr/>
        <p:txBody>
          <a:bodyPr/>
          <a:lstStyle>
            <a:lvl1pPr>
              <a:defRPr/>
            </a:lvl1pPr>
          </a:lstStyle>
          <a:p>
            <a:pPr>
              <a:defRPr/>
            </a:pPr>
            <a:fld id="{74A727C5-6E13-4FD1-9426-102E45565FE7}" type="datetimeFigureOut">
              <a:rPr lang="pl-PL"/>
              <a:pPr>
                <a:defRPr/>
              </a:pPr>
              <a:t>2012-10-16</a:t>
            </a:fld>
            <a:endParaRPr lang="pl-PL"/>
          </a:p>
        </p:txBody>
      </p:sp>
      <p:sp>
        <p:nvSpPr>
          <p:cNvPr id="7" name="Footer Placeholder 5"/>
          <p:cNvSpPr>
            <a:spLocks noGrp="1"/>
          </p:cNvSpPr>
          <p:nvPr>
            <p:ph type="ftr" sz="quarter" idx="11"/>
          </p:nvPr>
        </p:nvSpPr>
        <p:spPr/>
        <p:txBody>
          <a:bodyPr/>
          <a:lstStyle>
            <a:lvl1pPr>
              <a:defRPr/>
            </a:lvl1pPr>
          </a:lstStyle>
          <a:p>
            <a:pPr>
              <a:defRPr/>
            </a:pPr>
            <a:endParaRPr lang="pl-PL"/>
          </a:p>
        </p:txBody>
      </p:sp>
      <p:sp>
        <p:nvSpPr>
          <p:cNvPr id="8" name="Slide Number Placeholder 6"/>
          <p:cNvSpPr>
            <a:spLocks noGrp="1"/>
          </p:cNvSpPr>
          <p:nvPr>
            <p:ph type="sldNum" sz="quarter" idx="12"/>
          </p:nvPr>
        </p:nvSpPr>
        <p:spPr/>
        <p:txBody>
          <a:bodyPr/>
          <a:lstStyle>
            <a:lvl1pPr>
              <a:defRPr/>
            </a:lvl1pPr>
          </a:lstStyle>
          <a:p>
            <a:pPr>
              <a:defRPr/>
            </a:pPr>
            <a:fld id="{356A5D20-984F-48D4-868A-F219CF82A54A}" type="slidenum">
              <a:rPr lang="pl-PL"/>
              <a:pPr>
                <a:defRPr/>
              </a:pPr>
              <a:t>‹#›</a:t>
            </a:fld>
            <a:endParaRPr lang="pl-PL"/>
          </a:p>
        </p:txBody>
      </p:sp>
    </p:spTree>
    <p:extLst>
      <p:ext uri="{BB962C8B-B14F-4D97-AF65-F5344CB8AC3E}">
        <p14:creationId xmlns:p14="http://schemas.microsoft.com/office/powerpoint/2010/main" val="44763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l-PL" smtClean="0"/>
              <a:t>Kliknij, aby edytować styl</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5B4068E6-82E8-4F20-A400-409DD64F8FB7}" type="datetimeFigureOut">
              <a:rPr lang="pl-PL"/>
              <a:pPr>
                <a:defRPr/>
              </a:pPr>
              <a:t>2012-10-16</a:t>
            </a:fld>
            <a:endParaRPr lang="pl-P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cs typeface="+mn-cs"/>
              </a:defRPr>
            </a:lvl1pPr>
          </a:lstStyle>
          <a:p>
            <a:pPr>
              <a:defRPr/>
            </a:pPr>
            <a:fld id="{F1ADCC6F-E1DB-4FB5-98EB-3F19F99CC8B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06" r:id="rId7"/>
    <p:sldLayoutId id="2147483705" r:id="rId8"/>
    <p:sldLayoutId id="2147483713" r:id="rId9"/>
    <p:sldLayoutId id="2147483704" r:id="rId10"/>
    <p:sldLayoutId id="2147483703"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rostokąt 3"/>
          <p:cNvSpPr>
            <a:spLocks noChangeArrowheads="1"/>
          </p:cNvSpPr>
          <p:nvPr/>
        </p:nvSpPr>
        <p:spPr bwMode="auto">
          <a:xfrm>
            <a:off x="1087438" y="3871913"/>
            <a:ext cx="7388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t>Trądzik  – choroba skóry, której początek występuje w wieku pokwitania, kiedy pod wpływem zmian hormonalnych (nadmiernej stymulacji androgenowej) dochodzi do nadmiernego pobudzenia czynności gruczołów łojowych (łojotoku).</a:t>
            </a:r>
          </a:p>
        </p:txBody>
      </p:sp>
      <p:sp>
        <p:nvSpPr>
          <p:cNvPr id="2" name="Prostokąt 1"/>
          <p:cNvSpPr/>
          <p:nvPr/>
        </p:nvSpPr>
        <p:spPr>
          <a:xfrm>
            <a:off x="-46896" y="1052736"/>
            <a:ext cx="9218431" cy="1200329"/>
          </a:xfrm>
          <a:prstGeom prst="rect">
            <a:avLst/>
          </a:prstGeom>
          <a:noFill/>
        </p:spPr>
        <p:txBody>
          <a:bodyPr>
            <a:spAutoFit/>
          </a:bodyPr>
          <a:lstStyle/>
          <a:p>
            <a:pPr algn="ctr" fontAlgn="auto">
              <a:spcBef>
                <a:spcPts val="0"/>
              </a:spcBef>
              <a:spcAft>
                <a:spcPts val="0"/>
              </a:spcAft>
              <a:defRPr/>
            </a:pPr>
            <a:r>
              <a:rPr lang="pl-PL"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Informacje Ogólne</a:t>
            </a:r>
            <a:endParaRPr lang="pl-PL"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3"/>
          <p:cNvSpPr>
            <a:spLocks noChangeArrowheads="1"/>
          </p:cNvSpPr>
          <p:nvPr/>
        </p:nvSpPr>
        <p:spPr bwMode="auto">
          <a:xfrm>
            <a:off x="900113" y="3068638"/>
            <a:ext cx="7272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400"/>
              <a:t>Palacze zarówno ci bierni nie zdają sobie sprawy, iż dym tytoniowy oprócz swoich właściwości rakotwórczych, przed którymi tak przestrzegają nas lekarza również negatywnie wpływa na stan naszej skóry. Nie dość, że podwyższa poziom cholesterolu to jeszcze zmniejsza ukrwienie skóry i nie pozwala jej oddychać.</a:t>
            </a:r>
          </a:p>
        </p:txBody>
      </p:sp>
      <p:sp>
        <p:nvSpPr>
          <p:cNvPr id="5" name="Prostokąt 4"/>
          <p:cNvSpPr/>
          <p:nvPr/>
        </p:nvSpPr>
        <p:spPr>
          <a:xfrm>
            <a:off x="1043608" y="1052736"/>
            <a:ext cx="7128792" cy="923330"/>
          </a:xfrm>
          <a:prstGeom prst="rect">
            <a:avLst/>
          </a:prstGeom>
          <a:noFill/>
        </p:spPr>
        <p:txBody>
          <a:bodyPr>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Tytoń szkodzi</a:t>
            </a:r>
            <a:endPar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27584" y="2420888"/>
            <a:ext cx="7251912" cy="3046988"/>
          </a:xfrm>
          <a:prstGeom prst="rect">
            <a:avLst/>
          </a:prstGeom>
          <a:noFill/>
        </p:spPr>
        <p:txBody>
          <a:bodyPr>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W skórze zdrowej na ilość wydzielanego łoju mają wpływ następujące czynniki:</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903392" y="996831"/>
            <a:ext cx="7272808" cy="1323439"/>
          </a:xfrm>
          <a:prstGeom prst="rect">
            <a:avLst/>
          </a:prstGeom>
          <a:noFill/>
        </p:spPr>
        <p:txBody>
          <a:bodyPr>
            <a:spAutoFit/>
          </a:bodyPr>
          <a:lstStyle/>
          <a:p>
            <a:pPr algn="ctr" fontAlgn="auto">
              <a:spcBef>
                <a:spcPts val="0"/>
              </a:spcBef>
              <a:spcAft>
                <a:spcPts val="0"/>
              </a:spcAft>
              <a:defRPr/>
            </a:pPr>
            <a:r>
              <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Nie-hormonalne czynniki wewnętrzne</a:t>
            </a:r>
          </a:p>
        </p:txBody>
      </p:sp>
      <p:sp>
        <p:nvSpPr>
          <p:cNvPr id="20483" name="Prostokąt 4"/>
          <p:cNvSpPr>
            <a:spLocks noChangeArrowheads="1"/>
          </p:cNvSpPr>
          <p:nvPr/>
        </p:nvSpPr>
        <p:spPr bwMode="auto">
          <a:xfrm>
            <a:off x="1116013" y="2320925"/>
            <a:ext cx="70596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Jakość i ilość łoju zalegającego na powierzchni skóry. Im więcej łoju zbierzemy ze skóry, tym większa jego ilość zostanie wyprodukowana. Jakość łoju jest oceniana przez organizm po jego napięciu powierzchniowym i gęstości. Łój o odpowiedniej jakości jest wystarczająco płynny, by swobodnie opuścić mieszek włosowy.</a:t>
            </a:r>
          </a:p>
          <a:p>
            <a:pPr marL="285750" indent="-285750">
              <a:buFont typeface="Arial" charset="0"/>
              <a:buChar char="•"/>
            </a:pPr>
            <a:r>
              <a:rPr lang="pl-PL" sz="2400"/>
              <a:t>Temperatura otoczenia – im wyższa, tym więcej sebum produkują gruczoły,</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903392" y="996831"/>
            <a:ext cx="7272808" cy="1323439"/>
          </a:xfrm>
          <a:prstGeom prst="rect">
            <a:avLst/>
          </a:prstGeom>
          <a:noFill/>
        </p:spPr>
        <p:txBody>
          <a:bodyPr>
            <a:spAutoFit/>
          </a:bodyPr>
          <a:lstStyle/>
          <a:p>
            <a:pPr algn="ctr" fontAlgn="auto">
              <a:spcBef>
                <a:spcPts val="0"/>
              </a:spcBef>
              <a:spcAft>
                <a:spcPts val="0"/>
              </a:spcAft>
              <a:defRPr/>
            </a:pPr>
            <a:r>
              <a:rPr lang="pl-P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Nie-hormonalne czynniki wewnętrzne</a:t>
            </a:r>
          </a:p>
        </p:txBody>
      </p:sp>
      <p:sp>
        <p:nvSpPr>
          <p:cNvPr id="21507" name="Prostokąt 4"/>
          <p:cNvSpPr>
            <a:spLocks noChangeArrowheads="1"/>
          </p:cNvSpPr>
          <p:nvPr/>
        </p:nvSpPr>
        <p:spPr bwMode="auto">
          <a:xfrm>
            <a:off x="903288" y="2781300"/>
            <a:ext cx="7413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Swoisty rytm produkcji sebum – najwięcej łoju produkowane jest pomiędzy godziną 10 a 11, najmniej pomiędzy 4 i 6 rano,</a:t>
            </a:r>
          </a:p>
          <a:p>
            <a:pPr marL="285750" indent="-285750">
              <a:buFont typeface="Arial" charset="0"/>
              <a:buChar char="•"/>
            </a:pPr>
            <a:r>
              <a:rPr lang="pl-PL" sz="2400"/>
              <a:t>Za właściwy poziom produkowanego łoju odpowiada prawidłowe spożycie witamin B2, B6 i A.</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289561" y="1052736"/>
            <a:ext cx="6564875"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Czynniki hormonalne</a:t>
            </a:r>
          </a:p>
        </p:txBody>
      </p:sp>
      <p:sp>
        <p:nvSpPr>
          <p:cNvPr id="22531" name="Prostokąt 4"/>
          <p:cNvSpPr>
            <a:spLocks noChangeArrowheads="1"/>
          </p:cNvSpPr>
          <p:nvPr/>
        </p:nvSpPr>
        <p:spPr bwMode="auto">
          <a:xfrm>
            <a:off x="1289050" y="2425700"/>
            <a:ext cx="6408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400"/>
              <a:t>Gruczoły łojowe są bardzo wrażliwe na androgeny:</a:t>
            </a:r>
          </a:p>
        </p:txBody>
      </p:sp>
      <p:sp>
        <p:nvSpPr>
          <p:cNvPr id="22532" name="Prostokąt 5"/>
          <p:cNvSpPr>
            <a:spLocks noChangeArrowheads="1"/>
          </p:cNvSpPr>
          <p:nvPr/>
        </p:nvSpPr>
        <p:spPr bwMode="auto">
          <a:xfrm>
            <a:off x="1289050" y="3213100"/>
            <a:ext cx="6954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Dehydroepiandrosteron (DHEA) – androgen krążący w krwi chłopców i dziewcząt od około 8 roku życia do 30 roku życia i stymulujący produkcję sebum;</a:t>
            </a:r>
          </a:p>
          <a:p>
            <a:pPr marL="285750" indent="-285750">
              <a:buFont typeface="Arial" charset="0"/>
              <a:buChar char="•"/>
            </a:pPr>
            <a:r>
              <a:rPr lang="pl-PL" sz="2400"/>
              <a:t>Testosteron (T, produkowany przez gonady – jądra lub jajniki (w małej ilości) oraz korę nadnerczy); po 30 roku życia przejmuje funkcje DHEA u mężczyzn;</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rostokąt 3"/>
          <p:cNvSpPr>
            <a:spLocks noChangeArrowheads="1"/>
          </p:cNvSpPr>
          <p:nvPr/>
        </p:nvSpPr>
        <p:spPr bwMode="auto">
          <a:xfrm>
            <a:off x="1008063" y="2781300"/>
            <a:ext cx="71278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800"/>
              <a:t>4-androstenedion – androgen krążący w krwi kobiet, po 30 roku życia przejmuje obowiązki DHEA,</a:t>
            </a:r>
          </a:p>
          <a:p>
            <a:pPr marL="285750" indent="-285750">
              <a:buFont typeface="Arial" charset="0"/>
              <a:buChar char="•"/>
            </a:pPr>
            <a:r>
              <a:rPr lang="pl-PL" sz="2800"/>
              <a:t>Androstenediol (5alfaandrostane3beta,17 diol) – androgen z krwi kobiet, ulegający przekształceniu do androstenedionu.</a:t>
            </a:r>
          </a:p>
        </p:txBody>
      </p:sp>
      <p:sp>
        <p:nvSpPr>
          <p:cNvPr id="5" name="Prostokąt 4"/>
          <p:cNvSpPr/>
          <p:nvPr/>
        </p:nvSpPr>
        <p:spPr>
          <a:xfrm>
            <a:off x="1289561" y="1052736"/>
            <a:ext cx="6564875"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Czynniki hormonalne</a:t>
            </a: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24579" name="Prostokąt 5"/>
          <p:cNvSpPr>
            <a:spLocks noChangeArrowheads="1"/>
          </p:cNvSpPr>
          <p:nvPr/>
        </p:nvSpPr>
        <p:spPr bwMode="auto">
          <a:xfrm>
            <a:off x="958850" y="2514600"/>
            <a:ext cx="3983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sz="2400"/>
              <a:t>Obniżenie produkcji łoju przez:</a:t>
            </a:r>
          </a:p>
        </p:txBody>
      </p:sp>
      <p:sp>
        <p:nvSpPr>
          <p:cNvPr id="24580" name="Prostokąt 6"/>
          <p:cNvSpPr>
            <a:spLocks noChangeArrowheads="1"/>
          </p:cNvSpPr>
          <p:nvPr/>
        </p:nvSpPr>
        <p:spPr bwMode="auto">
          <a:xfrm>
            <a:off x="969963" y="3213100"/>
            <a:ext cx="6770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000"/>
              <a:t>inaktywację alfa-5-reduktazy – stosowanie Zn, Cu, Ag, Si, bajkaliny z tarczycy bajkalskiej, ekstraktu z brunatnicy Laminaria, z brzozy, jemioły, cyprysa czy dziurawca, elubiolu,</a:t>
            </a:r>
          </a:p>
          <a:p>
            <a:pPr marL="285750" indent="-285750">
              <a:buFont typeface="Arial" charset="0"/>
              <a:buChar char="•"/>
            </a:pPr>
            <a:r>
              <a:rPr lang="pl-PL" sz="2000"/>
              <a:t>zmniejszenie gruczołów łojowych – aplikowanie kwas retinowego, czyli witaminy A,</a:t>
            </a:r>
          </a:p>
          <a:p>
            <a:pPr marL="285750" indent="-285750">
              <a:buFont typeface="Arial" charset="0"/>
              <a:buChar char="•"/>
            </a:pPr>
            <a:r>
              <a:rPr lang="pl-PL" sz="2000"/>
              <a:t>podawanie glikokortykosteroidów (dotyczy jedynie kobiet),</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25603" name="Prostokąt 5"/>
          <p:cNvSpPr>
            <a:spLocks noChangeArrowheads="1"/>
          </p:cNvSpPr>
          <p:nvPr/>
        </p:nvSpPr>
        <p:spPr bwMode="auto">
          <a:xfrm>
            <a:off x="790575" y="2924175"/>
            <a:ext cx="7458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000"/>
              <a:t>działanie anty-androgenowe – wykorzystanie ekstraktu z palmy sabalowej, lub wycofanego już z użycia Diane35, fitoestrogenów,</a:t>
            </a:r>
          </a:p>
          <a:p>
            <a:pPr marL="285750" indent="-285750">
              <a:buFont typeface="Arial" charset="0"/>
              <a:buChar char="•"/>
            </a:pPr>
            <a:r>
              <a:rPr lang="pl-PL" sz="2000"/>
              <a:t>dostarczenie odpowiedniej ilości witamin, koniecznych do prawidłowego funkcjonowania sebocytów (B6, B2);</a:t>
            </a:r>
          </a:p>
          <a:p>
            <a:pPr marL="285750" indent="-285750">
              <a:buFont typeface="Arial" charset="0"/>
              <a:buChar char="•"/>
            </a:pPr>
            <a:r>
              <a:rPr lang="pl-PL" sz="2000"/>
              <a:t>wyeliminowanie zaburzeń rogowacenia poprzez poprawę składu łoju (czyli wzbogacanie go w NNKT (kwas linolowy) i skwalen) oraz poprzez podawanie witaminy A i kwasu azelainowego;</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26627" name="Prostokąt 4"/>
          <p:cNvSpPr>
            <a:spLocks noChangeArrowheads="1"/>
          </p:cNvSpPr>
          <p:nvPr/>
        </p:nvSpPr>
        <p:spPr bwMode="auto">
          <a:xfrm>
            <a:off x="823913" y="2997200"/>
            <a:ext cx="74596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000"/>
              <a:t>upłynnienie łoju (na przykład za pomocą komedolitycznego nadtlenku benzoilu);</a:t>
            </a:r>
          </a:p>
          <a:p>
            <a:pPr marL="285750" indent="-285750">
              <a:buFont typeface="Arial" charset="0"/>
              <a:buChar char="•"/>
            </a:pPr>
            <a:r>
              <a:rPr lang="pl-PL" sz="2000"/>
              <a:t>rozsądne, nie nadmierne matowienie powierzchni skóry z wykorzystaniem raczej płatków matujących lub gąbeczek polimerowych niż substancji ściągających (związków glinu, garbników, nadtlenku benzoilu); należy pamiętać, że maseczki kaolinowe jedynie krótkotrwale matują skórę, w rzeczywistości silnie stymulując ja do produkcji łoju;</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27651" name="Prostokąt 4"/>
          <p:cNvSpPr>
            <a:spLocks noChangeArrowheads="1"/>
          </p:cNvSpPr>
          <p:nvPr/>
        </p:nvSpPr>
        <p:spPr bwMode="auto">
          <a:xfrm>
            <a:off x="815975" y="2924175"/>
            <a:ext cx="74596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ścienienie warstwy rogowej i udrożnianie ujść mieszków włosowych, poprzez stosowanie substancji keratolitycznych (kwasu azelainowego, retinowego, salicylowego, siarki koloidalnej czy alfa-hydroksykwasów);</a:t>
            </a:r>
          </a:p>
          <a:p>
            <a:pPr marL="285750" indent="-285750">
              <a:buFont typeface="Arial" charset="0"/>
              <a:buChar char="•"/>
            </a:pPr>
            <a:r>
              <a:rPr lang="pl-PL" sz="2400"/>
              <a:t>hamowanie aktywności enzymów bakteryjnych (proteaz) niszczących ścianki mieszka włosowego – aplikacja ekstraktu z glonu brunatnego listownicy Laminaria;</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ostokąt 3"/>
          <p:cNvSpPr>
            <a:spLocks noChangeArrowheads="1"/>
          </p:cNvSpPr>
          <p:nvPr/>
        </p:nvSpPr>
        <p:spPr bwMode="auto">
          <a:xfrm>
            <a:off x="1136650" y="2852738"/>
            <a:ext cx="69119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a:t>Zaskórniki i grudki, popularnie nazywane pryszczami, są objawem trądziku. Ich powstawanie wiąże się z nadmiernym wytwarzaniem łoju i wzmożonym rogowaceniem komórek przewodu wyprowadzającego gruczołów łojowych skóry. Nakładające się na siebie warstwy zrogowaciałego naskórka wypełniają przewód wyprowadzający i zamykają jego ujście. Zablokowane ujście kanału gruczołu łojowego czopem łoju i zrogowaciałych komórek to tzw. zaskórnik, który jest niezapalną postacią trądziku.</a:t>
            </a:r>
          </a:p>
        </p:txBody>
      </p:sp>
      <p:sp>
        <p:nvSpPr>
          <p:cNvPr id="5" name="Prostokąt 4"/>
          <p:cNvSpPr/>
          <p:nvPr/>
        </p:nvSpPr>
        <p:spPr>
          <a:xfrm>
            <a:off x="-46896" y="1052736"/>
            <a:ext cx="9218431" cy="1200329"/>
          </a:xfrm>
          <a:prstGeom prst="rect">
            <a:avLst/>
          </a:prstGeom>
          <a:noFill/>
        </p:spPr>
        <p:txBody>
          <a:bodyPr>
            <a:spAutoFit/>
          </a:bodyPr>
          <a:lstStyle/>
          <a:p>
            <a:pPr algn="ctr" fontAlgn="auto">
              <a:spcBef>
                <a:spcPts val="0"/>
              </a:spcBef>
              <a:spcAft>
                <a:spcPts val="0"/>
              </a:spcAft>
              <a:defRPr/>
            </a:pPr>
            <a:r>
              <a:rPr lang="pl-PL"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Informacje Ogólne</a:t>
            </a:r>
            <a:endParaRPr lang="pl-PL"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28675" name="Prostokąt 4"/>
          <p:cNvSpPr>
            <a:spLocks noChangeArrowheads="1"/>
          </p:cNvSpPr>
          <p:nvPr/>
        </p:nvSpPr>
        <p:spPr bwMode="auto">
          <a:xfrm>
            <a:off x="819150" y="2492375"/>
            <a:ext cx="74596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hamowanie rozkładu łoju przez lipazy bakteryjne, co zapobiega drażnieniu ścian mieszków włosowych, hiperkeratynizacji i microcomedo;</a:t>
            </a:r>
          </a:p>
          <a:p>
            <a:pPr marL="285750" indent="-285750">
              <a:buFont typeface="Arial" charset="0"/>
              <a:buChar char="•"/>
            </a:pPr>
            <a:r>
              <a:rPr lang="pl-PL" sz="2400"/>
              <a:t>hamowanie aktywności hialuronidaz zwiększających przepuszczalność błony podstawnej i prowadzących do rozprzestrzeniania się stanu zapalnego – wykorzystanie ekstraktu z jeżówki purpurowej, preparatów torfopochodnych, wyciągu z kasztanowca lub miłorzębu japońskiego;</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29699" name="Prostokąt 4"/>
          <p:cNvSpPr>
            <a:spLocks noChangeArrowheads="1"/>
          </p:cNvSpPr>
          <p:nvPr/>
        </p:nvSpPr>
        <p:spPr bwMode="auto">
          <a:xfrm>
            <a:off x="815975" y="2924175"/>
            <a:ext cx="7459663"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stosowanie substancji przeciw-utleniających (antyoksydantów, np. witaminy E, koenzymu Q10, kwasu limonowego, skwalenu), które nie dopuszczają do utleniania łoju gromadzącego się u ujścia mieszka włosowego, a więc zabezpieczają przed powstawaniem jego drażniących pochodnych;</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30723" name="Prostokąt 1"/>
          <p:cNvSpPr>
            <a:spLocks noChangeArrowheads="1"/>
          </p:cNvSpPr>
          <p:nvPr/>
        </p:nvSpPr>
        <p:spPr bwMode="auto">
          <a:xfrm>
            <a:off x="930275" y="2959100"/>
            <a:ext cx="72310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000"/>
              <a:t>obniżanie pH skóry za pomocą aloesu, kwasu cytrynowego, mlekowego lub pektyn, czyli nie dopuszczanie do rozwoju grzybów;</a:t>
            </a:r>
          </a:p>
          <a:p>
            <a:pPr marL="285750" indent="-285750">
              <a:buFont typeface="Arial" charset="0"/>
              <a:buChar char="•"/>
            </a:pPr>
            <a:r>
              <a:rPr lang="pl-PL" sz="2000"/>
              <a:t>pobudzenie mechanizmów odpornościowych naskórka poprzez stosowanie substancji immunostymulujących (aloesu, jeżówki, łopianu, żeń-szenia);</a:t>
            </a:r>
          </a:p>
          <a:p>
            <a:pPr marL="285750" indent="-285750">
              <a:buFont typeface="Arial" charset="0"/>
              <a:buChar char="•"/>
            </a:pPr>
            <a:r>
              <a:rPr lang="pl-PL" sz="2000"/>
              <a:t>aplikacja czynników hamujących procesy zapalne (np. fitosteroli, ekstraktu z lukrecji, kwasu rozmarynowego lub azelainowego);</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15710" y="1196752"/>
            <a:ext cx="7459221"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Sposoby walki z trądzikiem:</a:t>
            </a:r>
          </a:p>
        </p:txBody>
      </p:sp>
      <p:sp>
        <p:nvSpPr>
          <p:cNvPr id="31747" name="Prostokąt 1"/>
          <p:cNvSpPr>
            <a:spLocks noChangeArrowheads="1"/>
          </p:cNvSpPr>
          <p:nvPr/>
        </p:nvSpPr>
        <p:spPr bwMode="auto">
          <a:xfrm>
            <a:off x="815975" y="2781300"/>
            <a:ext cx="74596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000"/>
              <a:t>wykorzystanie substancji kojących i regenerujących (alantoiny, d-pantenolu, wyciągu z rumianku, skwalenu);</a:t>
            </a:r>
          </a:p>
          <a:p>
            <a:pPr marL="285750" indent="-285750">
              <a:buFont typeface="Arial" charset="0"/>
              <a:buChar char="•"/>
            </a:pPr>
            <a:r>
              <a:rPr lang="pl-PL" sz="2000"/>
              <a:t>poprawa mikrokrążenia w skórze prowadząca do jej dotlenowania oraz detoksykacji;</a:t>
            </a:r>
          </a:p>
          <a:p>
            <a:pPr marL="285750" indent="-285750">
              <a:buFont typeface="Arial" charset="0"/>
              <a:buChar char="•"/>
            </a:pPr>
            <a:r>
              <a:rPr lang="pl-PL" sz="2000"/>
              <a:t>nawilżenie (często odwodnionej) skóry;</a:t>
            </a:r>
          </a:p>
          <a:p>
            <a:pPr marL="285750" indent="-285750">
              <a:buFont typeface="Arial" charset="0"/>
              <a:buChar char="•"/>
            </a:pPr>
            <a:r>
              <a:rPr lang="pl-PL" sz="2000"/>
              <a:t>rozjaśnianie przebarwień (kwasem azelainowym, arbutyną) i wygładzanie blizn potrądzikowych (za pomocą alfa-hydroksykwasów).</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300685" y="1196752"/>
            <a:ext cx="2489272" cy="830997"/>
          </a:xfrm>
          <a:prstGeom prst="rect">
            <a:avLst/>
          </a:prstGeom>
          <a:noFill/>
        </p:spPr>
        <p:txBody>
          <a:bodyPr wrap="none">
            <a:spAutoFit/>
          </a:bodyPr>
          <a:lstStyle/>
          <a:p>
            <a:pPr algn="ctr" fontAlgn="auto">
              <a:spcBef>
                <a:spcPts val="0"/>
              </a:spcBef>
              <a:spcAft>
                <a:spcPts val="0"/>
              </a:spcAft>
              <a:defRPr/>
            </a:pPr>
            <a:r>
              <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Wykonał</a:t>
            </a:r>
            <a:endParaRPr lang="pl-P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
        <p:nvSpPr>
          <p:cNvPr id="2" name="Prostokąt 1"/>
          <p:cNvSpPr/>
          <p:nvPr/>
        </p:nvSpPr>
        <p:spPr>
          <a:xfrm>
            <a:off x="3327974" y="2136339"/>
            <a:ext cx="2488053" cy="2585323"/>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Tomasz</a:t>
            </a:r>
          </a:p>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Calik</a:t>
            </a:r>
          </a:p>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2 Ti</a:t>
            </a:r>
            <a:endPar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rostokąt 3"/>
          <p:cNvSpPr>
            <a:spLocks noChangeArrowheads="1"/>
          </p:cNvSpPr>
          <p:nvPr/>
        </p:nvSpPr>
        <p:spPr bwMode="auto">
          <a:xfrm>
            <a:off x="962025" y="3068638"/>
            <a:ext cx="72009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000"/>
              <a:t>W takim nagromadzeniu naskórka zrogowaciałego i łoju niektóre bakterie, zawsze obecne na powierzchni skóry, rozwijają się szczególnie dobrze i wywołują proces zapalny, który może powodować pęknięcie ściany przewodu wyprowadzającego i rozwój zapalenia w okolicy gruczołu łojowego. Grudki stają się wtedy duże, czerwone i bolesne.</a:t>
            </a:r>
          </a:p>
        </p:txBody>
      </p:sp>
      <p:sp>
        <p:nvSpPr>
          <p:cNvPr id="5" name="Prostokąt 4"/>
          <p:cNvSpPr/>
          <p:nvPr/>
        </p:nvSpPr>
        <p:spPr>
          <a:xfrm>
            <a:off x="-46896" y="1052736"/>
            <a:ext cx="9218431" cy="1200329"/>
          </a:xfrm>
          <a:prstGeom prst="rect">
            <a:avLst/>
          </a:prstGeom>
          <a:noFill/>
        </p:spPr>
        <p:txBody>
          <a:bodyPr>
            <a:spAutoFit/>
          </a:bodyPr>
          <a:lstStyle/>
          <a:p>
            <a:pPr algn="ctr" fontAlgn="auto">
              <a:spcBef>
                <a:spcPts val="0"/>
              </a:spcBef>
              <a:spcAft>
                <a:spcPts val="0"/>
              </a:spcAft>
              <a:defRPr/>
            </a:pPr>
            <a:r>
              <a:rPr lang="pl-PL"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Informacje Ogólne</a:t>
            </a:r>
            <a:endParaRPr lang="pl-PL"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99251" y="980728"/>
            <a:ext cx="7358426"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Dieta w okresie trądziku</a:t>
            </a:r>
          </a:p>
        </p:txBody>
      </p:sp>
      <p:sp>
        <p:nvSpPr>
          <p:cNvPr id="12291" name="Prostokąt 4"/>
          <p:cNvSpPr>
            <a:spLocks noChangeArrowheads="1"/>
          </p:cNvSpPr>
          <p:nvPr/>
        </p:nvSpPr>
        <p:spPr bwMode="auto">
          <a:xfrm>
            <a:off x="1008063" y="2997200"/>
            <a:ext cx="71294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400"/>
              <a:t>Jak się okazuje mało kto zdaje sobie sprawę z faktu, iż jeszcze ważniejszą rolę odgrywa tak naprawdę nasza dieta. Składniki pokarmowe zawarte w naszych posiłkach mają ogromny wpływ na szereg procesów zachodzących w organizmie. </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rostokąt 3"/>
          <p:cNvSpPr>
            <a:spLocks noChangeArrowheads="1"/>
          </p:cNvSpPr>
          <p:nvPr/>
        </p:nvSpPr>
        <p:spPr bwMode="auto">
          <a:xfrm>
            <a:off x="1008063" y="2708275"/>
            <a:ext cx="71421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800"/>
              <a:t>Warto więc już dziś zwrócić uwagę na to co spożywamy, bowiem tylko odpowiednia dieta będzie uzupełnieniem naszego leczenia w przeciwnym razie wszelkie zabiegi, stosowanie leków jak i kosmetyków leczniczych nie przyniesie nam rezultatu.</a:t>
            </a:r>
          </a:p>
        </p:txBody>
      </p:sp>
      <p:sp>
        <p:nvSpPr>
          <p:cNvPr id="6" name="Prostokąt 5"/>
          <p:cNvSpPr/>
          <p:nvPr/>
        </p:nvSpPr>
        <p:spPr>
          <a:xfrm>
            <a:off x="899251" y="980728"/>
            <a:ext cx="7358426"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Dieta w okresie trądziku</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3"/>
          <p:cNvSpPr>
            <a:spLocks noChangeArrowheads="1"/>
          </p:cNvSpPr>
          <p:nvPr/>
        </p:nvSpPr>
        <p:spPr bwMode="auto">
          <a:xfrm>
            <a:off x="898525" y="2690813"/>
            <a:ext cx="73596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800"/>
              <a:t>Dieta trądzikowa to dieta bardzo rygorystyczna, ponieważ wyklucza z naszego jadłospisu większość potraw i przekąsek, które tak bardzo lubimy. Silna wola przynajmniej w początkowym okresie będzie więc każdemu bardzo potrzebna.</a:t>
            </a:r>
          </a:p>
        </p:txBody>
      </p:sp>
      <p:sp>
        <p:nvSpPr>
          <p:cNvPr id="5" name="Prostokąt 4"/>
          <p:cNvSpPr/>
          <p:nvPr/>
        </p:nvSpPr>
        <p:spPr>
          <a:xfrm>
            <a:off x="899251" y="980728"/>
            <a:ext cx="7358426"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Dieta w okresie trądziku</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60048" y="1124744"/>
            <a:ext cx="7413248"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Z jadłospisu wyeliminuj:</a:t>
            </a:r>
          </a:p>
        </p:txBody>
      </p:sp>
      <p:sp>
        <p:nvSpPr>
          <p:cNvPr id="15363" name="Prostokąt 5"/>
          <p:cNvSpPr>
            <a:spLocks noChangeArrowheads="1"/>
          </p:cNvSpPr>
          <p:nvPr/>
        </p:nvSpPr>
        <p:spPr bwMode="auto">
          <a:xfrm>
            <a:off x="860425" y="2708275"/>
            <a:ext cx="7413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produkty zawierające syntetyczne aromaty, benzoesany, glikole, które mają silne działanie trądzikotwórcze a więc wszelkie słodycze, napoje oraz sztuczne soki</a:t>
            </a:r>
          </a:p>
          <a:p>
            <a:pPr marL="285750" indent="-285750">
              <a:buFont typeface="Arial" charset="0"/>
              <a:buChar char="•"/>
            </a:pPr>
            <a:r>
              <a:rPr lang="pl-PL" sz="2400"/>
              <a:t>czekoladę, alkohol, kawę i kakao</a:t>
            </a:r>
          </a:p>
          <a:p>
            <a:pPr marL="285750" indent="-285750">
              <a:buFont typeface="Arial" charset="0"/>
              <a:buChar char="•"/>
            </a:pPr>
            <a:r>
              <a:rPr lang="pl-PL" sz="2400"/>
              <a:t>tłuszcz zwierzęcy a co gorsze potrawy smażone na tłuszczach wielokrotnego użycia</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3"/>
          <p:cNvSpPr>
            <a:spLocks noChangeArrowheads="1"/>
          </p:cNvSpPr>
          <p:nvPr/>
        </p:nvSpPr>
        <p:spPr bwMode="auto">
          <a:xfrm>
            <a:off x="860425" y="2781300"/>
            <a:ext cx="7413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pl-PL" sz="2400"/>
              <a:t>wszelkie fast foody nie powinny w ogóle gościć w naszym jadłospisie, nawet kiedy spożywamy je raz bądź dwa razy w miesiącu</a:t>
            </a:r>
          </a:p>
          <a:p>
            <a:pPr marL="285750" indent="-285750">
              <a:buFont typeface="Arial" charset="0"/>
              <a:buChar char="•"/>
            </a:pPr>
            <a:r>
              <a:rPr lang="pl-PL" sz="2400"/>
              <a:t>ograniczyć spożywanie ostrych, pikantnych przypraw ponieważ mają  one drażniące działanie na stan naszej cery i przyczyniają się do powstawania zapalnych wykwitów</a:t>
            </a:r>
          </a:p>
          <a:p>
            <a:pPr marL="285750" indent="-285750">
              <a:buFont typeface="Arial" charset="0"/>
              <a:buChar char="•"/>
            </a:pPr>
            <a:r>
              <a:rPr lang="pl-PL" sz="2400"/>
              <a:t>sól powoduje, że nasze utajone zaskórniki dojrzewają</a:t>
            </a:r>
          </a:p>
        </p:txBody>
      </p:sp>
      <p:sp>
        <p:nvSpPr>
          <p:cNvPr id="5" name="Prostokąt 4"/>
          <p:cNvSpPr/>
          <p:nvPr/>
        </p:nvSpPr>
        <p:spPr>
          <a:xfrm>
            <a:off x="860048" y="1124744"/>
            <a:ext cx="7413248"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Z jadłospisu wyeliminuj:</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60048" y="1124744"/>
            <a:ext cx="7413248" cy="923330"/>
          </a:xfrm>
          <a:prstGeom prst="rect">
            <a:avLst/>
          </a:prstGeom>
          <a:noFill/>
        </p:spPr>
        <p:txBody>
          <a:bodyPr wrap="none">
            <a:spAutoFit/>
          </a:bodyPr>
          <a:lstStyle/>
          <a:p>
            <a:pPr algn="ctr" fontAlgn="auto">
              <a:spcBef>
                <a:spcPts val="0"/>
              </a:spcBef>
              <a:spcAft>
                <a:spcPts val="0"/>
              </a:spcAft>
              <a:defRPr/>
            </a:pP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Z jadłospisu wyeliminuj:</a:t>
            </a:r>
          </a:p>
        </p:txBody>
      </p:sp>
      <p:sp>
        <p:nvSpPr>
          <p:cNvPr id="17411" name="Prostokąt 4"/>
          <p:cNvSpPr>
            <a:spLocks noChangeArrowheads="1"/>
          </p:cNvSpPr>
          <p:nvPr/>
        </p:nvSpPr>
        <p:spPr bwMode="auto">
          <a:xfrm>
            <a:off x="876300" y="2852738"/>
            <a:ext cx="74136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l-PL" sz="2400"/>
              <a:t>Należy pamiętać, aby za każdym razem przed spożyciem owoców dobrze je umyć w ciepłej, bieżącej wodzie, jeśli mamy wybór w dokonywaniu zakupów owoców importowanych bądź krajowych wybierajmy zawsze te krajowe. Nie każdy wie, że nieodpowiednie przechowywanie importowanych owoców sprzyja rozwojowi mikotoksyn, które również nasilają nasz trądzik</a:t>
            </a:r>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skluzywny">
  <a:themeElements>
    <a:clrScheme name="Ekskluzywny">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zarny krawat">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147</TotalTime>
  <Words>1164</Words>
  <Application>Microsoft Office PowerPoint</Application>
  <PresentationFormat>Pokaz na ekranie (4:3)</PresentationFormat>
  <Paragraphs>71</Paragraphs>
  <Slides>24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Garamond</vt:lpstr>
      <vt:lpstr>Arial</vt:lpstr>
      <vt:lpstr>Wingdings</vt:lpstr>
      <vt:lpstr>Calibri</vt:lpstr>
      <vt:lpstr>Ekskluzywny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abdul</dc:creator>
  <cp:lastModifiedBy>tklaja</cp:lastModifiedBy>
  <cp:revision>14</cp:revision>
  <dcterms:created xsi:type="dcterms:W3CDTF">2012-10-10T15:57:32Z</dcterms:created>
  <dcterms:modified xsi:type="dcterms:W3CDTF">2012-10-16T18:33:46Z</dcterms:modified>
</cp:coreProperties>
</file>